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Consolas" panose="020B0609020204030204" pitchFamily="49" charset="0"/>
      <p:regular r:id="rId12"/>
      <p:bold r:id="rId13"/>
      <p:italic r:id="rId14"/>
      <p:boldItalic r:id="rId15"/>
    </p:embeddedFont>
    <p:embeddedFont>
      <p:font typeface="Raleway Medium" pitchFamily="2" charset="0"/>
      <p:regular r:id="rId1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69555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9619122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1644098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9413405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68445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9929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88495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62028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15679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762861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7710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6034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7368034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5137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06239194"/>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11/4/2025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8629585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11/4/2025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260133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11/4/2025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1556947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11/4/2025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56728023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7775831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0551826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dirty="0"/>
              <a:t>11/4/2025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720914836"/>
      </p:ext>
    </p:extLst>
  </p:cSld>
  <p:clrMap bg1="dk1" tx1="lt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3389233"/>
            <a:ext cx="5486400" cy="685800"/>
          </a:xfrm>
          <a:prstGeom prst="rect">
            <a:avLst/>
          </a:prstGeom>
          <a:noFill/>
          <a:ln/>
        </p:spPr>
        <p:txBody>
          <a:bodyPr wrap="none" lIns="0" tIns="0" rIns="0" bIns="0" rtlCol="0" anchor="t"/>
          <a:lstStyle/>
          <a:p>
            <a:pPr marL="0" indent="0" algn="l">
              <a:lnSpc>
                <a:spcPts val="5400"/>
              </a:lnSpc>
              <a:buNone/>
            </a:pPr>
            <a:r>
              <a:rPr lang="en-US" sz="4300" b="1" dirty="0">
                <a:solidFill>
                  <a:srgbClr val="FFE14D"/>
                </a:solidFill>
                <a:latin typeface="Comfortaa Bold" pitchFamily="34" charset="0"/>
                <a:ea typeface="Comfortaa Bold" pitchFamily="34" charset="-122"/>
                <a:cs typeface="Comfortaa Bold" pitchFamily="34" charset="-120"/>
              </a:rPr>
              <a:t>Git &amp; GitHub </a:t>
            </a:r>
            <a:endParaRPr lang="en-US" sz="4300" dirty="0"/>
          </a:p>
        </p:txBody>
      </p:sp>
      <p:sp>
        <p:nvSpPr>
          <p:cNvPr id="4" name="Text 1"/>
          <p:cNvSpPr/>
          <p:nvPr/>
        </p:nvSpPr>
        <p:spPr>
          <a:xfrm>
            <a:off x="6350437" y="4445318"/>
            <a:ext cx="7415927" cy="395049"/>
          </a:xfrm>
          <a:prstGeom prst="rect">
            <a:avLst/>
          </a:prstGeom>
          <a:noFill/>
          <a:ln/>
        </p:spPr>
        <p:txBody>
          <a:bodyPr wrap="none" lIns="0" tIns="0" rIns="0" bIns="0" rtlCol="0" anchor="t"/>
          <a:lstStyle/>
          <a:p>
            <a:pPr marL="0" indent="0" algn="l">
              <a:lnSpc>
                <a:spcPts val="3100"/>
              </a:lnSpc>
              <a:buNone/>
            </a:pPr>
            <a:r>
              <a:rPr lang="en-US" sz="1900" dirty="0">
                <a:solidFill>
                  <a:srgbClr val="D7D4CC"/>
                </a:solidFill>
                <a:latin typeface="Raleway Medium" pitchFamily="34" charset="0"/>
                <a:ea typeface="Raleway Medium" pitchFamily="34" charset="-122"/>
                <a:cs typeface="Raleway Medium" pitchFamily="34" charset="-120"/>
              </a:rPr>
              <a:t>Master Version Control for Collaborative Development</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8525" y="639247"/>
            <a:ext cx="7519749" cy="1288971"/>
          </a:xfrm>
          <a:prstGeom prst="rect">
            <a:avLst/>
          </a:prstGeom>
          <a:noFill/>
          <a:ln/>
        </p:spPr>
        <p:txBody>
          <a:bodyPr wrap="square" lIns="0" tIns="0" rIns="0" bIns="0" rtlCol="0" anchor="t"/>
          <a:lstStyle/>
          <a:p>
            <a:pPr marL="0" indent="0" algn="l">
              <a:lnSpc>
                <a:spcPts val="5050"/>
              </a:lnSpc>
              <a:buNone/>
            </a:pPr>
            <a:r>
              <a:rPr lang="en-US" sz="4050" b="1" dirty="0">
                <a:solidFill>
                  <a:srgbClr val="FFE14D"/>
                </a:solidFill>
                <a:latin typeface="Comfortaa Bold" pitchFamily="34" charset="0"/>
                <a:ea typeface="Comfortaa Bold" pitchFamily="34" charset="-122"/>
                <a:cs typeface="Comfortaa Bold" pitchFamily="34" charset="-120"/>
              </a:rPr>
              <a:t>Why Version Control Matters</a:t>
            </a:r>
            <a:endParaRPr lang="en-US" sz="4050" dirty="0"/>
          </a:p>
        </p:txBody>
      </p:sp>
      <p:sp>
        <p:nvSpPr>
          <p:cNvPr id="4" name="Text 1"/>
          <p:cNvSpPr/>
          <p:nvPr/>
        </p:nvSpPr>
        <p:spPr>
          <a:xfrm>
            <a:off x="6298525" y="2276237"/>
            <a:ext cx="7519749" cy="1856184"/>
          </a:xfrm>
          <a:prstGeom prst="rect">
            <a:avLst/>
          </a:prstGeom>
          <a:noFill/>
          <a:ln/>
        </p:spPr>
        <p:txBody>
          <a:bodyPr wrap="square" lIns="0" tIns="0" rIns="0" bIns="0" rtlCol="0" anchor="t"/>
          <a:lstStyle/>
          <a:p>
            <a:pPr marL="0" indent="0" algn="l">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Without version control, teams face difficuilities: lost code versions, overwritten work, and confusing file names like "final_project_v3_last_final.py". Version control solves these problems by tracking every change, enabling safe collaboration, and preserving your entire project history.</a:t>
            </a:r>
            <a:endParaRPr lang="en-US" sz="1800" dirty="0"/>
          </a:p>
        </p:txBody>
      </p:sp>
      <p:sp>
        <p:nvSpPr>
          <p:cNvPr id="5" name="Shape 2"/>
          <p:cNvSpPr/>
          <p:nvPr/>
        </p:nvSpPr>
        <p:spPr>
          <a:xfrm>
            <a:off x="6298525" y="4393406"/>
            <a:ext cx="3643789" cy="1668066"/>
          </a:xfrm>
          <a:prstGeom prst="roundRect">
            <a:avLst>
              <a:gd name="adj" fmla="val 20868"/>
            </a:avLst>
          </a:prstGeom>
          <a:solidFill>
            <a:srgbClr val="46464A"/>
          </a:solidFill>
          <a:ln/>
        </p:spPr>
        <p:txBody>
          <a:bodyPr/>
          <a:lstStyle/>
          <a:p>
            <a:endParaRPr lang="en-PK"/>
          </a:p>
        </p:txBody>
      </p:sp>
      <p:sp>
        <p:nvSpPr>
          <p:cNvPr id="6" name="Text 3"/>
          <p:cNvSpPr/>
          <p:nvPr/>
        </p:nvSpPr>
        <p:spPr>
          <a:xfrm>
            <a:off x="6530578" y="4625459"/>
            <a:ext cx="2578418" cy="322302"/>
          </a:xfrm>
          <a:prstGeom prst="rect">
            <a:avLst/>
          </a:prstGeom>
          <a:noFill/>
          <a:ln/>
        </p:spPr>
        <p:txBody>
          <a:bodyPr wrap="none" lIns="0" tIns="0" rIns="0" bIns="0" rtlCol="0" anchor="t"/>
          <a:lstStyle/>
          <a:p>
            <a:pPr marL="0" indent="0" algn="l">
              <a:lnSpc>
                <a:spcPts val="2500"/>
              </a:lnSpc>
              <a:buNone/>
            </a:pPr>
            <a:r>
              <a:rPr lang="en-US" sz="2000" b="1" dirty="0">
                <a:solidFill>
                  <a:srgbClr val="D7D4CC"/>
                </a:solidFill>
                <a:latin typeface="Comfortaa Bold" pitchFamily="34" charset="0"/>
                <a:ea typeface="Comfortaa Bold" pitchFamily="34" charset="-122"/>
                <a:cs typeface="Comfortaa Bold" pitchFamily="34" charset="-120"/>
              </a:rPr>
              <a:t>Prevent Data Loss</a:t>
            </a:r>
            <a:endParaRPr lang="en-US" sz="2000" dirty="0"/>
          </a:p>
        </p:txBody>
      </p:sp>
      <p:sp>
        <p:nvSpPr>
          <p:cNvPr id="7" name="Text 4"/>
          <p:cNvSpPr/>
          <p:nvPr/>
        </p:nvSpPr>
        <p:spPr>
          <a:xfrm>
            <a:off x="6530578" y="5086945"/>
            <a:ext cx="3179683" cy="742474"/>
          </a:xfrm>
          <a:prstGeom prst="rect">
            <a:avLst/>
          </a:prstGeom>
          <a:noFill/>
          <a:ln/>
        </p:spPr>
        <p:txBody>
          <a:bodyPr wrap="square" lIns="0" tIns="0" rIns="0" bIns="0" rtlCol="0" anchor="t"/>
          <a:lstStyle/>
          <a:p>
            <a:pPr marL="0" indent="0" algn="l">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Recover any previous version instantly</a:t>
            </a:r>
            <a:endParaRPr lang="en-US" sz="1800" dirty="0"/>
          </a:p>
        </p:txBody>
      </p:sp>
      <p:sp>
        <p:nvSpPr>
          <p:cNvPr id="8" name="Shape 5"/>
          <p:cNvSpPr/>
          <p:nvPr/>
        </p:nvSpPr>
        <p:spPr>
          <a:xfrm>
            <a:off x="10174367" y="4393406"/>
            <a:ext cx="3643908" cy="1668066"/>
          </a:xfrm>
          <a:prstGeom prst="roundRect">
            <a:avLst>
              <a:gd name="adj" fmla="val 20868"/>
            </a:avLst>
          </a:prstGeom>
          <a:solidFill>
            <a:srgbClr val="46464A"/>
          </a:solidFill>
          <a:ln/>
        </p:spPr>
        <p:txBody>
          <a:bodyPr/>
          <a:lstStyle/>
          <a:p>
            <a:endParaRPr lang="en-PK"/>
          </a:p>
        </p:txBody>
      </p:sp>
      <p:sp>
        <p:nvSpPr>
          <p:cNvPr id="9" name="Text 6"/>
          <p:cNvSpPr/>
          <p:nvPr/>
        </p:nvSpPr>
        <p:spPr>
          <a:xfrm>
            <a:off x="10406420" y="4625459"/>
            <a:ext cx="2876788" cy="322302"/>
          </a:xfrm>
          <a:prstGeom prst="rect">
            <a:avLst/>
          </a:prstGeom>
          <a:noFill/>
          <a:ln/>
        </p:spPr>
        <p:txBody>
          <a:bodyPr wrap="none" lIns="0" tIns="0" rIns="0" bIns="0" rtlCol="0" anchor="t"/>
          <a:lstStyle/>
          <a:p>
            <a:pPr marL="0" indent="0" algn="l">
              <a:lnSpc>
                <a:spcPts val="2500"/>
              </a:lnSpc>
              <a:buNone/>
            </a:pPr>
            <a:r>
              <a:rPr lang="en-US" sz="2000" b="1" dirty="0">
                <a:solidFill>
                  <a:srgbClr val="D7D4CC"/>
                </a:solidFill>
                <a:latin typeface="Comfortaa Bold" pitchFamily="34" charset="0"/>
                <a:ea typeface="Comfortaa Bold" pitchFamily="34" charset="-122"/>
                <a:cs typeface="Comfortaa Bold" pitchFamily="34" charset="-120"/>
              </a:rPr>
              <a:t>Enable Collaboration</a:t>
            </a:r>
            <a:endParaRPr lang="en-US" sz="2000" dirty="0"/>
          </a:p>
        </p:txBody>
      </p:sp>
      <p:sp>
        <p:nvSpPr>
          <p:cNvPr id="10" name="Text 7"/>
          <p:cNvSpPr/>
          <p:nvPr/>
        </p:nvSpPr>
        <p:spPr>
          <a:xfrm>
            <a:off x="10406420" y="5086945"/>
            <a:ext cx="3179802" cy="742474"/>
          </a:xfrm>
          <a:prstGeom prst="rect">
            <a:avLst/>
          </a:prstGeom>
          <a:noFill/>
          <a:ln/>
        </p:spPr>
        <p:txBody>
          <a:bodyPr wrap="square" lIns="0" tIns="0" rIns="0" bIns="0" rtlCol="0" anchor="t"/>
          <a:lstStyle/>
          <a:p>
            <a:pPr marL="0" indent="0" algn="l">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Multiple people work without conflicts</a:t>
            </a:r>
            <a:endParaRPr lang="en-US" sz="1800" dirty="0"/>
          </a:p>
        </p:txBody>
      </p:sp>
      <p:sp>
        <p:nvSpPr>
          <p:cNvPr id="11" name="Shape 8"/>
          <p:cNvSpPr/>
          <p:nvPr/>
        </p:nvSpPr>
        <p:spPr>
          <a:xfrm>
            <a:off x="6298525" y="6293525"/>
            <a:ext cx="7519749" cy="1296829"/>
          </a:xfrm>
          <a:prstGeom prst="roundRect">
            <a:avLst>
              <a:gd name="adj" fmla="val 26842"/>
            </a:avLst>
          </a:prstGeom>
          <a:solidFill>
            <a:srgbClr val="46464A"/>
          </a:solidFill>
          <a:ln/>
        </p:spPr>
        <p:txBody>
          <a:bodyPr/>
          <a:lstStyle/>
          <a:p>
            <a:endParaRPr lang="en-PK"/>
          </a:p>
        </p:txBody>
      </p:sp>
      <p:sp>
        <p:nvSpPr>
          <p:cNvPr id="12" name="Text 9"/>
          <p:cNvSpPr/>
          <p:nvPr/>
        </p:nvSpPr>
        <p:spPr>
          <a:xfrm>
            <a:off x="6530578" y="6525578"/>
            <a:ext cx="2578418" cy="322302"/>
          </a:xfrm>
          <a:prstGeom prst="rect">
            <a:avLst/>
          </a:prstGeom>
          <a:noFill/>
          <a:ln/>
        </p:spPr>
        <p:txBody>
          <a:bodyPr wrap="none" lIns="0" tIns="0" rIns="0" bIns="0" rtlCol="0" anchor="t"/>
          <a:lstStyle/>
          <a:p>
            <a:pPr marL="0" indent="0" algn="l">
              <a:lnSpc>
                <a:spcPts val="2500"/>
              </a:lnSpc>
              <a:buNone/>
            </a:pPr>
            <a:r>
              <a:rPr lang="en-US" sz="2000" b="1" dirty="0">
                <a:solidFill>
                  <a:srgbClr val="D7D4CC"/>
                </a:solidFill>
                <a:latin typeface="Comfortaa Bold" pitchFamily="34" charset="0"/>
                <a:ea typeface="Comfortaa Bold" pitchFamily="34" charset="-122"/>
                <a:cs typeface="Comfortaa Bold" pitchFamily="34" charset="-120"/>
              </a:rPr>
              <a:t>Track Changes</a:t>
            </a:r>
            <a:endParaRPr lang="en-US" sz="2000" dirty="0"/>
          </a:p>
        </p:txBody>
      </p:sp>
      <p:sp>
        <p:nvSpPr>
          <p:cNvPr id="13" name="Text 10"/>
          <p:cNvSpPr/>
          <p:nvPr/>
        </p:nvSpPr>
        <p:spPr>
          <a:xfrm>
            <a:off x="6530578" y="6987064"/>
            <a:ext cx="7055644" cy="371237"/>
          </a:xfrm>
          <a:prstGeom prst="rect">
            <a:avLst/>
          </a:prstGeom>
          <a:noFill/>
          <a:ln/>
        </p:spPr>
        <p:txBody>
          <a:bodyPr wrap="none" lIns="0" tIns="0" rIns="0" bIns="0" rtlCol="0" anchor="t"/>
          <a:lstStyle/>
          <a:p>
            <a:pPr marL="0" indent="0" algn="l">
              <a:lnSpc>
                <a:spcPts val="2900"/>
              </a:lnSpc>
              <a:buNone/>
            </a:pPr>
            <a:r>
              <a:rPr lang="en-US" sz="1800" dirty="0">
                <a:solidFill>
                  <a:srgbClr val="D7D4CC"/>
                </a:solidFill>
                <a:latin typeface="Raleway Medium" pitchFamily="34" charset="0"/>
                <a:ea typeface="Raleway Medium" pitchFamily="34" charset="-122"/>
                <a:cs typeface="Raleway Medium" pitchFamily="34" charset="-120"/>
              </a:rPr>
              <a:t>Know who changed what and when</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62821" y="657106"/>
            <a:ext cx="7402592" cy="526018"/>
          </a:xfrm>
          <a:prstGeom prst="rect">
            <a:avLst/>
          </a:prstGeom>
          <a:noFill/>
          <a:ln/>
        </p:spPr>
        <p:txBody>
          <a:bodyPr wrap="none" lIns="0" tIns="0" rIns="0" bIns="0" rtlCol="0" anchor="t"/>
          <a:lstStyle/>
          <a:p>
            <a:pPr marL="0" indent="0" algn="l">
              <a:lnSpc>
                <a:spcPts val="4100"/>
              </a:lnSpc>
              <a:buNone/>
            </a:pPr>
            <a:r>
              <a:rPr lang="en-US" sz="3300" b="1" dirty="0">
                <a:solidFill>
                  <a:srgbClr val="FFE14D"/>
                </a:solidFill>
                <a:latin typeface="Comfortaa Bold" pitchFamily="34" charset="0"/>
                <a:ea typeface="Comfortaa Bold" pitchFamily="34" charset="-122"/>
                <a:cs typeface="Comfortaa Bold" pitchFamily="34" charset="-120"/>
              </a:rPr>
              <a:t>Understanding Git Fundamentals</a:t>
            </a:r>
            <a:endParaRPr lang="en-US" sz="3300" dirty="0"/>
          </a:p>
        </p:txBody>
      </p:sp>
      <p:sp>
        <p:nvSpPr>
          <p:cNvPr id="4" name="Text 1"/>
          <p:cNvSpPr/>
          <p:nvPr/>
        </p:nvSpPr>
        <p:spPr>
          <a:xfrm>
            <a:off x="662821" y="1467088"/>
            <a:ext cx="7818358" cy="909042"/>
          </a:xfrm>
          <a:prstGeom prst="rect">
            <a:avLst/>
          </a:prstGeom>
          <a:noFill/>
          <a:ln/>
        </p:spPr>
        <p:txBody>
          <a:bodyPr wrap="squar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Git is a Distributed Version Control System (DVCS). It works entirely on your local machine, tracking every code change, enabling safe experimentation through branches, and facilitating seamless collaboration without requiring internet connectivity.</a:t>
            </a:r>
            <a:endParaRPr lang="en-US" sz="1450" dirty="0"/>
          </a:p>
        </p:txBody>
      </p:sp>
      <p:sp>
        <p:nvSpPr>
          <p:cNvPr id="5" name="Shape 2"/>
          <p:cNvSpPr/>
          <p:nvPr/>
        </p:nvSpPr>
        <p:spPr>
          <a:xfrm>
            <a:off x="662821" y="2589133"/>
            <a:ext cx="7818358" cy="1103828"/>
          </a:xfrm>
          <a:prstGeom prst="roundRect">
            <a:avLst>
              <a:gd name="adj" fmla="val 25735"/>
            </a:avLst>
          </a:prstGeom>
          <a:solidFill>
            <a:srgbClr val="27272B"/>
          </a:solidFill>
          <a:ln w="22860">
            <a:solidFill>
              <a:srgbClr val="5F5F63"/>
            </a:solidFill>
            <a:prstDash val="solid"/>
          </a:ln>
        </p:spPr>
        <p:txBody>
          <a:bodyPr/>
          <a:lstStyle/>
          <a:p>
            <a:endParaRPr lang="en-PK"/>
          </a:p>
        </p:txBody>
      </p:sp>
      <p:sp>
        <p:nvSpPr>
          <p:cNvPr id="6" name="Text 3"/>
          <p:cNvSpPr/>
          <p:nvPr/>
        </p:nvSpPr>
        <p:spPr>
          <a:xfrm>
            <a:off x="874990" y="2801303"/>
            <a:ext cx="2104192" cy="262890"/>
          </a:xfrm>
          <a:prstGeom prst="rect">
            <a:avLst/>
          </a:prstGeom>
          <a:noFill/>
          <a:ln/>
        </p:spPr>
        <p:txBody>
          <a:bodyPr wrap="none" lIns="0" tIns="0" rIns="0" bIns="0" rtlCol="0" anchor="t"/>
          <a:lstStyle/>
          <a:p>
            <a:pPr marL="0" indent="0" algn="l">
              <a:lnSpc>
                <a:spcPts val="2050"/>
              </a:lnSpc>
              <a:buNone/>
            </a:pPr>
            <a:r>
              <a:rPr lang="en-US" sz="1650" b="1" dirty="0">
                <a:solidFill>
                  <a:srgbClr val="D7D4CC"/>
                </a:solidFill>
                <a:latin typeface="Comfortaa Bold" pitchFamily="34" charset="0"/>
                <a:ea typeface="Comfortaa Bold" pitchFamily="34" charset="-122"/>
                <a:cs typeface="Comfortaa Bold" pitchFamily="34" charset="-120"/>
              </a:rPr>
              <a:t>Track Changes</a:t>
            </a:r>
            <a:endParaRPr lang="en-US" sz="1650" dirty="0"/>
          </a:p>
        </p:txBody>
      </p:sp>
      <p:sp>
        <p:nvSpPr>
          <p:cNvPr id="7" name="Text 4"/>
          <p:cNvSpPr/>
          <p:nvPr/>
        </p:nvSpPr>
        <p:spPr>
          <a:xfrm>
            <a:off x="874990" y="3177778"/>
            <a:ext cx="7394019" cy="30301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Record every modification to your files with timestamps and messages</a:t>
            </a:r>
            <a:endParaRPr lang="en-US" sz="1450" dirty="0"/>
          </a:p>
        </p:txBody>
      </p:sp>
      <p:sp>
        <p:nvSpPr>
          <p:cNvPr id="8" name="Shape 5"/>
          <p:cNvSpPr/>
          <p:nvPr/>
        </p:nvSpPr>
        <p:spPr>
          <a:xfrm>
            <a:off x="662821" y="3882271"/>
            <a:ext cx="7818358" cy="1103828"/>
          </a:xfrm>
          <a:prstGeom prst="roundRect">
            <a:avLst>
              <a:gd name="adj" fmla="val 25735"/>
            </a:avLst>
          </a:prstGeom>
          <a:solidFill>
            <a:srgbClr val="27272B"/>
          </a:solidFill>
          <a:ln w="22860">
            <a:solidFill>
              <a:srgbClr val="5F5F63"/>
            </a:solidFill>
            <a:prstDash val="solid"/>
          </a:ln>
        </p:spPr>
        <p:txBody>
          <a:bodyPr/>
          <a:lstStyle/>
          <a:p>
            <a:endParaRPr lang="en-PK"/>
          </a:p>
        </p:txBody>
      </p:sp>
      <p:sp>
        <p:nvSpPr>
          <p:cNvPr id="9" name="Text 6"/>
          <p:cNvSpPr/>
          <p:nvPr/>
        </p:nvSpPr>
        <p:spPr>
          <a:xfrm>
            <a:off x="874990" y="4094440"/>
            <a:ext cx="2104192" cy="262890"/>
          </a:xfrm>
          <a:prstGeom prst="rect">
            <a:avLst/>
          </a:prstGeom>
          <a:noFill/>
          <a:ln/>
        </p:spPr>
        <p:txBody>
          <a:bodyPr wrap="none" lIns="0" tIns="0" rIns="0" bIns="0" rtlCol="0" anchor="t"/>
          <a:lstStyle/>
          <a:p>
            <a:pPr marL="0" indent="0" algn="l">
              <a:lnSpc>
                <a:spcPts val="2050"/>
              </a:lnSpc>
              <a:buNone/>
            </a:pPr>
            <a:r>
              <a:rPr lang="en-US" sz="1650" b="1" dirty="0">
                <a:solidFill>
                  <a:srgbClr val="D7D4CC"/>
                </a:solidFill>
                <a:latin typeface="Comfortaa Bold" pitchFamily="34" charset="0"/>
                <a:ea typeface="Comfortaa Bold" pitchFamily="34" charset="-122"/>
                <a:cs typeface="Comfortaa Bold" pitchFamily="34" charset="-120"/>
              </a:rPr>
              <a:t>Restore Versions</a:t>
            </a:r>
            <a:endParaRPr lang="en-US" sz="1650" dirty="0"/>
          </a:p>
        </p:txBody>
      </p:sp>
      <p:sp>
        <p:nvSpPr>
          <p:cNvPr id="10" name="Text 7"/>
          <p:cNvSpPr/>
          <p:nvPr/>
        </p:nvSpPr>
        <p:spPr>
          <a:xfrm>
            <a:off x="874990" y="4470916"/>
            <a:ext cx="7394019" cy="30301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Return to any previous state of your project instantly</a:t>
            </a:r>
            <a:endParaRPr lang="en-US" sz="1450" dirty="0"/>
          </a:p>
        </p:txBody>
      </p:sp>
      <p:sp>
        <p:nvSpPr>
          <p:cNvPr id="11" name="Shape 8"/>
          <p:cNvSpPr/>
          <p:nvPr/>
        </p:nvSpPr>
        <p:spPr>
          <a:xfrm>
            <a:off x="662821" y="5175409"/>
            <a:ext cx="7818358" cy="1103828"/>
          </a:xfrm>
          <a:prstGeom prst="roundRect">
            <a:avLst>
              <a:gd name="adj" fmla="val 25735"/>
            </a:avLst>
          </a:prstGeom>
          <a:solidFill>
            <a:srgbClr val="27272B"/>
          </a:solidFill>
          <a:ln w="22860">
            <a:solidFill>
              <a:srgbClr val="5F5F63"/>
            </a:solidFill>
            <a:prstDash val="solid"/>
          </a:ln>
        </p:spPr>
        <p:txBody>
          <a:bodyPr/>
          <a:lstStyle/>
          <a:p>
            <a:endParaRPr lang="en-PK"/>
          </a:p>
        </p:txBody>
      </p:sp>
      <p:sp>
        <p:nvSpPr>
          <p:cNvPr id="12" name="Text 9"/>
          <p:cNvSpPr/>
          <p:nvPr/>
        </p:nvSpPr>
        <p:spPr>
          <a:xfrm>
            <a:off x="874990" y="5387578"/>
            <a:ext cx="2104192" cy="262890"/>
          </a:xfrm>
          <a:prstGeom prst="rect">
            <a:avLst/>
          </a:prstGeom>
          <a:noFill/>
          <a:ln/>
        </p:spPr>
        <p:txBody>
          <a:bodyPr wrap="none" lIns="0" tIns="0" rIns="0" bIns="0" rtlCol="0" anchor="t"/>
          <a:lstStyle/>
          <a:p>
            <a:pPr marL="0" indent="0" algn="l">
              <a:lnSpc>
                <a:spcPts val="2050"/>
              </a:lnSpc>
              <a:buNone/>
            </a:pPr>
            <a:r>
              <a:rPr lang="en-US" sz="1650" b="1" dirty="0">
                <a:solidFill>
                  <a:srgbClr val="D7D4CC"/>
                </a:solidFill>
                <a:latin typeface="Comfortaa Bold" pitchFamily="34" charset="0"/>
                <a:ea typeface="Comfortaa Bold" pitchFamily="34" charset="-122"/>
                <a:cs typeface="Comfortaa Bold" pitchFamily="34" charset="-120"/>
              </a:rPr>
              <a:t>Branch Safely</a:t>
            </a:r>
            <a:endParaRPr lang="en-US" sz="1650" dirty="0"/>
          </a:p>
        </p:txBody>
      </p:sp>
      <p:sp>
        <p:nvSpPr>
          <p:cNvPr id="13" name="Text 10"/>
          <p:cNvSpPr/>
          <p:nvPr/>
        </p:nvSpPr>
        <p:spPr>
          <a:xfrm>
            <a:off x="874990" y="5764054"/>
            <a:ext cx="7394019" cy="30301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Develop new features in isolation without affecting main code</a:t>
            </a:r>
            <a:endParaRPr lang="en-US" sz="1450" dirty="0"/>
          </a:p>
        </p:txBody>
      </p:sp>
      <p:sp>
        <p:nvSpPr>
          <p:cNvPr id="14" name="Shape 11"/>
          <p:cNvSpPr/>
          <p:nvPr/>
        </p:nvSpPr>
        <p:spPr>
          <a:xfrm>
            <a:off x="662821" y="6468547"/>
            <a:ext cx="7818358" cy="1103828"/>
          </a:xfrm>
          <a:prstGeom prst="roundRect">
            <a:avLst>
              <a:gd name="adj" fmla="val 25735"/>
            </a:avLst>
          </a:prstGeom>
          <a:solidFill>
            <a:srgbClr val="27272B"/>
          </a:solidFill>
          <a:ln w="22860">
            <a:solidFill>
              <a:srgbClr val="5F5F63"/>
            </a:solidFill>
            <a:prstDash val="solid"/>
          </a:ln>
        </p:spPr>
        <p:txBody>
          <a:bodyPr/>
          <a:lstStyle/>
          <a:p>
            <a:endParaRPr lang="en-PK"/>
          </a:p>
        </p:txBody>
      </p:sp>
      <p:sp>
        <p:nvSpPr>
          <p:cNvPr id="15" name="Text 12"/>
          <p:cNvSpPr/>
          <p:nvPr/>
        </p:nvSpPr>
        <p:spPr>
          <a:xfrm>
            <a:off x="874990" y="6680716"/>
            <a:ext cx="2104192" cy="262890"/>
          </a:xfrm>
          <a:prstGeom prst="rect">
            <a:avLst/>
          </a:prstGeom>
          <a:noFill/>
          <a:ln/>
        </p:spPr>
        <p:txBody>
          <a:bodyPr wrap="none" lIns="0" tIns="0" rIns="0" bIns="0" rtlCol="0" anchor="t"/>
          <a:lstStyle/>
          <a:p>
            <a:pPr marL="0" indent="0" algn="l">
              <a:lnSpc>
                <a:spcPts val="2050"/>
              </a:lnSpc>
              <a:buNone/>
            </a:pPr>
            <a:r>
              <a:rPr lang="en-US" sz="1650" b="1" dirty="0">
                <a:solidFill>
                  <a:srgbClr val="D7D4CC"/>
                </a:solidFill>
                <a:latin typeface="Comfortaa Bold" pitchFamily="34" charset="0"/>
                <a:ea typeface="Comfortaa Bold" pitchFamily="34" charset="-122"/>
                <a:cs typeface="Comfortaa Bold" pitchFamily="34" charset="-120"/>
              </a:rPr>
              <a:t>Merge Effectively</a:t>
            </a:r>
            <a:endParaRPr lang="en-US" sz="1650" dirty="0"/>
          </a:p>
        </p:txBody>
      </p:sp>
      <p:sp>
        <p:nvSpPr>
          <p:cNvPr id="16" name="Text 13"/>
          <p:cNvSpPr/>
          <p:nvPr/>
        </p:nvSpPr>
        <p:spPr>
          <a:xfrm>
            <a:off x="874990" y="7057192"/>
            <a:ext cx="7394019" cy="30301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Combine different versions without losing anyone's work</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22126"/>
          </a:xfrm>
          <a:prstGeom prst="rect">
            <a:avLst/>
          </a:prstGeom>
        </p:spPr>
      </p:pic>
      <p:sp>
        <p:nvSpPr>
          <p:cNvPr id="3" name="Text 0"/>
          <p:cNvSpPr/>
          <p:nvPr/>
        </p:nvSpPr>
        <p:spPr>
          <a:xfrm>
            <a:off x="762119" y="3321129"/>
            <a:ext cx="8591193" cy="604957"/>
          </a:xfrm>
          <a:prstGeom prst="rect">
            <a:avLst/>
          </a:prstGeom>
          <a:noFill/>
          <a:ln/>
        </p:spPr>
        <p:txBody>
          <a:bodyPr wrap="none" lIns="0" tIns="0" rIns="0" bIns="0" rtlCol="0" anchor="t"/>
          <a:lstStyle/>
          <a:p>
            <a:pPr marL="0" indent="0" algn="l">
              <a:lnSpc>
                <a:spcPts val="4750"/>
              </a:lnSpc>
              <a:buNone/>
            </a:pPr>
            <a:r>
              <a:rPr lang="en-US" sz="3800" b="1" dirty="0">
                <a:solidFill>
                  <a:srgbClr val="FFE14D"/>
                </a:solidFill>
                <a:latin typeface="Comfortaa Bold" pitchFamily="34" charset="0"/>
                <a:ea typeface="Comfortaa Bold" pitchFamily="34" charset="-122"/>
                <a:cs typeface="Comfortaa Bold" pitchFamily="34" charset="-120"/>
              </a:rPr>
              <a:t>Git vs GitHub: Know the Difference</a:t>
            </a:r>
            <a:endParaRPr lang="en-US" sz="3800" dirty="0"/>
          </a:p>
        </p:txBody>
      </p:sp>
      <p:sp>
        <p:nvSpPr>
          <p:cNvPr id="4" name="Text 1"/>
          <p:cNvSpPr/>
          <p:nvPr/>
        </p:nvSpPr>
        <p:spPr>
          <a:xfrm>
            <a:off x="762119" y="4252674"/>
            <a:ext cx="13106162" cy="696754"/>
          </a:xfrm>
          <a:prstGeom prst="rect">
            <a:avLst/>
          </a:prstGeom>
          <a:noFill/>
          <a:ln/>
        </p:spPr>
        <p:txBody>
          <a:bodyPr wrap="square" lIns="0" tIns="0" rIns="0" bIns="0" rtlCol="0" anchor="t"/>
          <a:lstStyle/>
          <a:p>
            <a:pPr marL="0" indent="0" algn="l">
              <a:lnSpc>
                <a:spcPts val="2700"/>
              </a:lnSpc>
              <a:buNone/>
            </a:pPr>
            <a:r>
              <a:rPr lang="en-US" sz="1700" dirty="0">
                <a:solidFill>
                  <a:srgbClr val="D7D4CC"/>
                </a:solidFill>
                <a:latin typeface="Raleway Medium" pitchFamily="34" charset="0"/>
                <a:ea typeface="Raleway Medium" pitchFamily="34" charset="-122"/>
                <a:cs typeface="Raleway Medium" pitchFamily="34" charset="-120"/>
              </a:rPr>
              <a:t>Git and GitHub are complementary but distinct tools. Git is a local version control system installed on your computer, while GitHub is a cloud-based platform for hosting, sharing, and collaborating on Git repositories online.</a:t>
            </a:r>
            <a:endParaRPr lang="en-US" sz="1700" dirty="0"/>
          </a:p>
        </p:txBody>
      </p:sp>
      <p:sp>
        <p:nvSpPr>
          <p:cNvPr id="5" name="Text 2"/>
          <p:cNvSpPr/>
          <p:nvPr/>
        </p:nvSpPr>
        <p:spPr>
          <a:xfrm>
            <a:off x="762119" y="5412105"/>
            <a:ext cx="2419707" cy="302419"/>
          </a:xfrm>
          <a:prstGeom prst="rect">
            <a:avLst/>
          </a:prstGeom>
          <a:noFill/>
          <a:ln/>
        </p:spPr>
        <p:txBody>
          <a:bodyPr wrap="none" lIns="0" tIns="0" rIns="0" bIns="0" rtlCol="0" anchor="t"/>
          <a:lstStyle/>
          <a:p>
            <a:pPr marL="0" indent="0" algn="l">
              <a:lnSpc>
                <a:spcPts val="2350"/>
              </a:lnSpc>
              <a:buNone/>
            </a:pPr>
            <a:r>
              <a:rPr lang="en-US" sz="1900" b="1" dirty="0">
                <a:solidFill>
                  <a:srgbClr val="FFE14D"/>
                </a:solidFill>
                <a:latin typeface="Comfortaa Bold" pitchFamily="34" charset="0"/>
                <a:ea typeface="Comfortaa Bold" pitchFamily="34" charset="-122"/>
                <a:cs typeface="Comfortaa Bold" pitchFamily="34" charset="-120"/>
              </a:rPr>
              <a:t>Git</a:t>
            </a:r>
            <a:endParaRPr lang="en-US" sz="1900" dirty="0"/>
          </a:p>
        </p:txBody>
      </p:sp>
      <p:sp>
        <p:nvSpPr>
          <p:cNvPr id="6" name="Text 3"/>
          <p:cNvSpPr/>
          <p:nvPr/>
        </p:nvSpPr>
        <p:spPr>
          <a:xfrm>
            <a:off x="762119" y="5932289"/>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Local version control</a:t>
            </a:r>
            <a:endParaRPr lang="en-US" sz="1700" dirty="0"/>
          </a:p>
        </p:txBody>
      </p:sp>
      <p:sp>
        <p:nvSpPr>
          <p:cNvPr id="7" name="Text 4"/>
          <p:cNvSpPr/>
          <p:nvPr/>
        </p:nvSpPr>
        <p:spPr>
          <a:xfrm>
            <a:off x="762119" y="6356866"/>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Command-line tool</a:t>
            </a:r>
            <a:endParaRPr lang="en-US" sz="1700" dirty="0"/>
          </a:p>
        </p:txBody>
      </p:sp>
      <p:sp>
        <p:nvSpPr>
          <p:cNvPr id="8" name="Text 5"/>
          <p:cNvSpPr/>
          <p:nvPr/>
        </p:nvSpPr>
        <p:spPr>
          <a:xfrm>
            <a:off x="762119" y="6781443"/>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Works offline</a:t>
            </a:r>
            <a:endParaRPr lang="en-US" sz="1700" dirty="0"/>
          </a:p>
        </p:txBody>
      </p:sp>
      <p:sp>
        <p:nvSpPr>
          <p:cNvPr id="9" name="Text 6"/>
          <p:cNvSpPr/>
          <p:nvPr/>
        </p:nvSpPr>
        <p:spPr>
          <a:xfrm>
            <a:off x="762119" y="7206020"/>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No internet required</a:t>
            </a:r>
            <a:endParaRPr lang="en-US" sz="1700" dirty="0"/>
          </a:p>
        </p:txBody>
      </p:sp>
      <p:sp>
        <p:nvSpPr>
          <p:cNvPr id="10" name="Text 7"/>
          <p:cNvSpPr/>
          <p:nvPr/>
        </p:nvSpPr>
        <p:spPr>
          <a:xfrm>
            <a:off x="7588448" y="5412105"/>
            <a:ext cx="2419707" cy="302419"/>
          </a:xfrm>
          <a:prstGeom prst="rect">
            <a:avLst/>
          </a:prstGeom>
          <a:noFill/>
          <a:ln/>
        </p:spPr>
        <p:txBody>
          <a:bodyPr wrap="none" lIns="0" tIns="0" rIns="0" bIns="0" rtlCol="0" anchor="t"/>
          <a:lstStyle/>
          <a:p>
            <a:pPr marL="0" indent="0" algn="l">
              <a:lnSpc>
                <a:spcPts val="2350"/>
              </a:lnSpc>
              <a:buNone/>
            </a:pPr>
            <a:r>
              <a:rPr lang="en-US" sz="1900" b="1" dirty="0">
                <a:solidFill>
                  <a:srgbClr val="FFE14D"/>
                </a:solidFill>
                <a:latin typeface="Comfortaa Bold" pitchFamily="34" charset="0"/>
                <a:ea typeface="Comfortaa Bold" pitchFamily="34" charset="-122"/>
                <a:cs typeface="Comfortaa Bold" pitchFamily="34" charset="-120"/>
              </a:rPr>
              <a:t>GitHub</a:t>
            </a:r>
            <a:endParaRPr lang="en-US" sz="1900" dirty="0"/>
          </a:p>
        </p:txBody>
      </p:sp>
      <p:sp>
        <p:nvSpPr>
          <p:cNvPr id="11" name="Text 8"/>
          <p:cNvSpPr/>
          <p:nvPr/>
        </p:nvSpPr>
        <p:spPr>
          <a:xfrm>
            <a:off x="7588448" y="5932289"/>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Cloud repository hosting</a:t>
            </a:r>
            <a:endParaRPr lang="en-US" sz="1700" dirty="0"/>
          </a:p>
        </p:txBody>
      </p:sp>
      <p:sp>
        <p:nvSpPr>
          <p:cNvPr id="12" name="Text 9"/>
          <p:cNvSpPr/>
          <p:nvPr/>
        </p:nvSpPr>
        <p:spPr>
          <a:xfrm>
            <a:off x="7588448" y="6356866"/>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Web-based platform</a:t>
            </a:r>
            <a:endParaRPr lang="en-US" sz="1700" dirty="0"/>
          </a:p>
        </p:txBody>
      </p:sp>
      <p:sp>
        <p:nvSpPr>
          <p:cNvPr id="13" name="Text 10"/>
          <p:cNvSpPr/>
          <p:nvPr/>
        </p:nvSpPr>
        <p:spPr>
          <a:xfrm>
            <a:off x="7588448" y="6781443"/>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Requires internet</a:t>
            </a:r>
            <a:endParaRPr lang="en-US" sz="1700" dirty="0"/>
          </a:p>
        </p:txBody>
      </p:sp>
      <p:sp>
        <p:nvSpPr>
          <p:cNvPr id="14" name="Text 11"/>
          <p:cNvSpPr/>
          <p:nvPr/>
        </p:nvSpPr>
        <p:spPr>
          <a:xfrm>
            <a:off x="7588448" y="7206020"/>
            <a:ext cx="6287453" cy="348377"/>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D7D4CC"/>
                </a:solidFill>
                <a:latin typeface="Raleway Medium" pitchFamily="34" charset="0"/>
                <a:ea typeface="Raleway Medium" pitchFamily="34" charset="-122"/>
                <a:cs typeface="Raleway Medium" pitchFamily="34" charset="-120"/>
              </a:rPr>
              <a:t>Enables collaboration</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8790" y="631746"/>
            <a:ext cx="7546419" cy="1268016"/>
          </a:xfrm>
          <a:prstGeom prst="rect">
            <a:avLst/>
          </a:prstGeom>
          <a:noFill/>
          <a:ln/>
        </p:spPr>
        <p:txBody>
          <a:bodyPr wrap="square" lIns="0" tIns="0" rIns="0" bIns="0" rtlCol="0" anchor="t"/>
          <a:lstStyle/>
          <a:p>
            <a:pPr marL="0" indent="0" algn="l">
              <a:lnSpc>
                <a:spcPts val="4950"/>
              </a:lnSpc>
              <a:buNone/>
            </a:pPr>
            <a:r>
              <a:rPr lang="en-US" sz="3950" b="1" dirty="0">
                <a:solidFill>
                  <a:srgbClr val="FFE14D"/>
                </a:solidFill>
                <a:latin typeface="Comfortaa Bold" pitchFamily="34" charset="0"/>
                <a:ea typeface="Comfortaa Bold" pitchFamily="34" charset="-122"/>
                <a:cs typeface="Comfortaa Bold" pitchFamily="34" charset="-120"/>
              </a:rPr>
              <a:t>How Git Works: The Three-Stage Workflow</a:t>
            </a:r>
            <a:endParaRPr lang="en-US" sz="3950" dirty="0"/>
          </a:p>
        </p:txBody>
      </p:sp>
      <p:sp>
        <p:nvSpPr>
          <p:cNvPr id="4" name="Text 1"/>
          <p:cNvSpPr/>
          <p:nvPr/>
        </p:nvSpPr>
        <p:spPr>
          <a:xfrm>
            <a:off x="798790" y="2242066"/>
            <a:ext cx="7546419" cy="1460659"/>
          </a:xfrm>
          <a:prstGeom prst="rect">
            <a:avLst/>
          </a:prstGeom>
          <a:noFill/>
          <a:ln/>
        </p:spPr>
        <p:txBody>
          <a:bodyPr wrap="square" lIns="0" tIns="0" rIns="0" bIns="0" rtlCol="0" anchor="t"/>
          <a:lstStyle/>
          <a:p>
            <a:pPr marL="0" indent="0" algn="l">
              <a:lnSpc>
                <a:spcPts val="2850"/>
              </a:lnSpc>
              <a:buNone/>
            </a:pPr>
            <a:r>
              <a:rPr lang="en-US" sz="1750" dirty="0">
                <a:solidFill>
                  <a:srgbClr val="D7D4CC"/>
                </a:solidFill>
                <a:latin typeface="Raleway Medium" pitchFamily="34" charset="0"/>
                <a:ea typeface="Raleway Medium" pitchFamily="34" charset="-122"/>
                <a:cs typeface="Raleway Medium" pitchFamily="34" charset="-120"/>
              </a:rPr>
              <a:t>Git operates through three distinct stages. First, you modify files in your Working Directory. Then, you stage specific changes in the Staging Area. Finally, you commit those changes to your Local Repository, creating a permanent record in your project's history.</a:t>
            </a:r>
            <a:endParaRPr lang="en-US" sz="1750" dirty="0"/>
          </a:p>
        </p:txBody>
      </p:sp>
      <p:sp>
        <p:nvSpPr>
          <p:cNvPr id="5" name="Text 2"/>
          <p:cNvSpPr/>
          <p:nvPr/>
        </p:nvSpPr>
        <p:spPr>
          <a:xfrm>
            <a:off x="798790" y="3959423"/>
            <a:ext cx="228124" cy="285274"/>
          </a:xfrm>
          <a:prstGeom prst="rect">
            <a:avLst/>
          </a:prstGeom>
          <a:noFill/>
          <a:ln/>
        </p:spPr>
        <p:txBody>
          <a:bodyPr wrap="none" lIns="0" tIns="0" rIns="0" bIns="0" rtlCol="0" anchor="t"/>
          <a:lstStyle/>
          <a:p>
            <a:pPr marL="0" indent="0" algn="l">
              <a:lnSpc>
                <a:spcPts val="2850"/>
              </a:lnSpc>
              <a:buNone/>
            </a:pPr>
            <a:r>
              <a:rPr lang="en-US" sz="1750" dirty="0">
                <a:solidFill>
                  <a:srgbClr val="D7D4CC"/>
                </a:solidFill>
                <a:latin typeface="Comfortaa Light" pitchFamily="34" charset="0"/>
                <a:ea typeface="Comfortaa Light" pitchFamily="34" charset="-122"/>
                <a:cs typeface="Comfortaa Light" pitchFamily="34" charset="-120"/>
              </a:rPr>
              <a:t>01</a:t>
            </a:r>
            <a:endParaRPr lang="en-US" sz="1750" dirty="0"/>
          </a:p>
        </p:txBody>
      </p:sp>
      <p:sp>
        <p:nvSpPr>
          <p:cNvPr id="6" name="Shape 3"/>
          <p:cNvSpPr/>
          <p:nvPr/>
        </p:nvSpPr>
        <p:spPr>
          <a:xfrm>
            <a:off x="798790" y="4316849"/>
            <a:ext cx="3659148" cy="30480"/>
          </a:xfrm>
          <a:prstGeom prst="rect">
            <a:avLst/>
          </a:prstGeom>
          <a:solidFill>
            <a:srgbClr val="FFE14D"/>
          </a:solidFill>
          <a:ln/>
        </p:spPr>
        <p:txBody>
          <a:bodyPr/>
          <a:lstStyle/>
          <a:p>
            <a:endParaRPr lang="en-PK"/>
          </a:p>
        </p:txBody>
      </p:sp>
      <p:sp>
        <p:nvSpPr>
          <p:cNvPr id="7" name="Text 4"/>
          <p:cNvSpPr/>
          <p:nvPr/>
        </p:nvSpPr>
        <p:spPr>
          <a:xfrm>
            <a:off x="798790" y="4491871"/>
            <a:ext cx="2535912" cy="316944"/>
          </a:xfrm>
          <a:prstGeom prst="rect">
            <a:avLst/>
          </a:prstGeom>
          <a:noFill/>
          <a:ln/>
        </p:spPr>
        <p:txBody>
          <a:bodyPr wrap="none" lIns="0" tIns="0" rIns="0" bIns="0" rtlCol="0" anchor="t"/>
          <a:lstStyle/>
          <a:p>
            <a:pPr marL="0" indent="0" algn="l">
              <a:lnSpc>
                <a:spcPts val="2450"/>
              </a:lnSpc>
              <a:buNone/>
            </a:pPr>
            <a:r>
              <a:rPr lang="en-US" sz="1950" b="1" dirty="0">
                <a:solidFill>
                  <a:srgbClr val="D7D4CC"/>
                </a:solidFill>
                <a:latin typeface="Comfortaa Bold" pitchFamily="34" charset="0"/>
                <a:ea typeface="Comfortaa Bold" pitchFamily="34" charset="-122"/>
                <a:cs typeface="Comfortaa Bold" pitchFamily="34" charset="-120"/>
              </a:rPr>
              <a:t>Working Directory</a:t>
            </a:r>
            <a:endParaRPr lang="en-US" sz="1950" dirty="0"/>
          </a:p>
        </p:txBody>
      </p:sp>
      <p:sp>
        <p:nvSpPr>
          <p:cNvPr id="8" name="Text 5"/>
          <p:cNvSpPr/>
          <p:nvPr/>
        </p:nvSpPr>
        <p:spPr>
          <a:xfrm>
            <a:off x="798790" y="4945737"/>
            <a:ext cx="3659148" cy="730329"/>
          </a:xfrm>
          <a:prstGeom prst="rect">
            <a:avLst/>
          </a:prstGeom>
          <a:noFill/>
          <a:ln/>
        </p:spPr>
        <p:txBody>
          <a:bodyPr wrap="square" lIns="0" tIns="0" rIns="0" bIns="0" rtlCol="0" anchor="t"/>
          <a:lstStyle/>
          <a:p>
            <a:pPr marL="0" indent="0" algn="l">
              <a:lnSpc>
                <a:spcPts val="2850"/>
              </a:lnSpc>
              <a:buNone/>
            </a:pPr>
            <a:r>
              <a:rPr lang="en-US" sz="1750" dirty="0">
                <a:solidFill>
                  <a:srgbClr val="D7D4CC"/>
                </a:solidFill>
                <a:latin typeface="Raleway Medium" pitchFamily="34" charset="0"/>
                <a:ea typeface="Raleway Medium" pitchFamily="34" charset="-122"/>
                <a:cs typeface="Raleway Medium" pitchFamily="34" charset="-120"/>
              </a:rPr>
              <a:t>Your project folder where you make and edit files</a:t>
            </a:r>
            <a:endParaRPr lang="en-US" sz="1750" dirty="0"/>
          </a:p>
        </p:txBody>
      </p:sp>
      <p:sp>
        <p:nvSpPr>
          <p:cNvPr id="9" name="Text 6"/>
          <p:cNvSpPr/>
          <p:nvPr/>
        </p:nvSpPr>
        <p:spPr>
          <a:xfrm>
            <a:off x="4686062" y="3959423"/>
            <a:ext cx="228124" cy="285274"/>
          </a:xfrm>
          <a:prstGeom prst="rect">
            <a:avLst/>
          </a:prstGeom>
          <a:noFill/>
          <a:ln/>
        </p:spPr>
        <p:txBody>
          <a:bodyPr wrap="none" lIns="0" tIns="0" rIns="0" bIns="0" rtlCol="0" anchor="t"/>
          <a:lstStyle/>
          <a:p>
            <a:pPr marL="0" indent="0" algn="l">
              <a:lnSpc>
                <a:spcPts val="2850"/>
              </a:lnSpc>
              <a:buNone/>
            </a:pPr>
            <a:r>
              <a:rPr lang="en-US" sz="1750" dirty="0">
                <a:solidFill>
                  <a:srgbClr val="D7D4CC"/>
                </a:solidFill>
                <a:latin typeface="Comfortaa Light" pitchFamily="34" charset="0"/>
                <a:ea typeface="Comfortaa Light" pitchFamily="34" charset="-122"/>
                <a:cs typeface="Comfortaa Light" pitchFamily="34" charset="-120"/>
              </a:rPr>
              <a:t>02</a:t>
            </a:r>
            <a:endParaRPr lang="en-US" sz="1750" dirty="0"/>
          </a:p>
        </p:txBody>
      </p:sp>
      <p:sp>
        <p:nvSpPr>
          <p:cNvPr id="10" name="Shape 7"/>
          <p:cNvSpPr/>
          <p:nvPr/>
        </p:nvSpPr>
        <p:spPr>
          <a:xfrm>
            <a:off x="4686062" y="4316849"/>
            <a:ext cx="3659148" cy="30480"/>
          </a:xfrm>
          <a:prstGeom prst="rect">
            <a:avLst/>
          </a:prstGeom>
          <a:solidFill>
            <a:srgbClr val="FFE14D"/>
          </a:solidFill>
          <a:ln/>
        </p:spPr>
        <p:txBody>
          <a:bodyPr/>
          <a:lstStyle/>
          <a:p>
            <a:endParaRPr lang="en-PK"/>
          </a:p>
        </p:txBody>
      </p:sp>
      <p:sp>
        <p:nvSpPr>
          <p:cNvPr id="11" name="Text 8"/>
          <p:cNvSpPr/>
          <p:nvPr/>
        </p:nvSpPr>
        <p:spPr>
          <a:xfrm>
            <a:off x="4686062" y="4491871"/>
            <a:ext cx="2535912" cy="316944"/>
          </a:xfrm>
          <a:prstGeom prst="rect">
            <a:avLst/>
          </a:prstGeom>
          <a:noFill/>
          <a:ln/>
        </p:spPr>
        <p:txBody>
          <a:bodyPr wrap="none" lIns="0" tIns="0" rIns="0" bIns="0" rtlCol="0" anchor="t"/>
          <a:lstStyle/>
          <a:p>
            <a:pPr marL="0" indent="0" algn="l">
              <a:lnSpc>
                <a:spcPts val="2450"/>
              </a:lnSpc>
              <a:buNone/>
            </a:pPr>
            <a:r>
              <a:rPr lang="en-US" sz="1950" b="1" dirty="0">
                <a:solidFill>
                  <a:srgbClr val="D7D4CC"/>
                </a:solidFill>
                <a:latin typeface="Comfortaa Bold" pitchFamily="34" charset="0"/>
                <a:ea typeface="Comfortaa Bold" pitchFamily="34" charset="-122"/>
                <a:cs typeface="Comfortaa Bold" pitchFamily="34" charset="-120"/>
              </a:rPr>
              <a:t>Staging Area</a:t>
            </a:r>
            <a:endParaRPr lang="en-US" sz="1950" dirty="0"/>
          </a:p>
        </p:txBody>
      </p:sp>
      <p:sp>
        <p:nvSpPr>
          <p:cNvPr id="12" name="Text 9"/>
          <p:cNvSpPr/>
          <p:nvPr/>
        </p:nvSpPr>
        <p:spPr>
          <a:xfrm>
            <a:off x="4686062" y="4945737"/>
            <a:ext cx="3659148" cy="730329"/>
          </a:xfrm>
          <a:prstGeom prst="rect">
            <a:avLst/>
          </a:prstGeom>
          <a:noFill/>
          <a:ln/>
        </p:spPr>
        <p:txBody>
          <a:bodyPr wrap="square" lIns="0" tIns="0" rIns="0" bIns="0" rtlCol="0" anchor="t"/>
          <a:lstStyle/>
          <a:p>
            <a:pPr marL="0" indent="0" algn="l">
              <a:lnSpc>
                <a:spcPts val="2850"/>
              </a:lnSpc>
              <a:buNone/>
            </a:pPr>
            <a:r>
              <a:rPr lang="en-US" sz="1750" dirty="0">
                <a:solidFill>
                  <a:srgbClr val="D7D4CC"/>
                </a:solidFill>
                <a:latin typeface="Raleway Medium" pitchFamily="34" charset="0"/>
                <a:ea typeface="Raleway Medium" pitchFamily="34" charset="-122"/>
                <a:cs typeface="Raleway Medium" pitchFamily="34" charset="-120"/>
              </a:rPr>
              <a:t>Prepare specific changes before committing them</a:t>
            </a:r>
            <a:endParaRPr lang="en-US" sz="1750" dirty="0"/>
          </a:p>
        </p:txBody>
      </p:sp>
      <p:sp>
        <p:nvSpPr>
          <p:cNvPr id="13" name="Text 10"/>
          <p:cNvSpPr/>
          <p:nvPr/>
        </p:nvSpPr>
        <p:spPr>
          <a:xfrm>
            <a:off x="798790" y="6075283"/>
            <a:ext cx="228124" cy="285274"/>
          </a:xfrm>
          <a:prstGeom prst="rect">
            <a:avLst/>
          </a:prstGeom>
          <a:noFill/>
          <a:ln/>
        </p:spPr>
        <p:txBody>
          <a:bodyPr wrap="none" lIns="0" tIns="0" rIns="0" bIns="0" rtlCol="0" anchor="t"/>
          <a:lstStyle/>
          <a:p>
            <a:pPr marL="0" indent="0" algn="l">
              <a:lnSpc>
                <a:spcPts val="2850"/>
              </a:lnSpc>
              <a:buNone/>
            </a:pPr>
            <a:r>
              <a:rPr lang="en-US" sz="1750" dirty="0">
                <a:solidFill>
                  <a:srgbClr val="D7D4CC"/>
                </a:solidFill>
                <a:latin typeface="Comfortaa Light" pitchFamily="34" charset="0"/>
                <a:ea typeface="Comfortaa Light" pitchFamily="34" charset="-122"/>
                <a:cs typeface="Comfortaa Light" pitchFamily="34" charset="-120"/>
              </a:rPr>
              <a:t>03</a:t>
            </a:r>
            <a:endParaRPr lang="en-US" sz="1750" dirty="0"/>
          </a:p>
        </p:txBody>
      </p:sp>
      <p:sp>
        <p:nvSpPr>
          <p:cNvPr id="14" name="Shape 11"/>
          <p:cNvSpPr/>
          <p:nvPr/>
        </p:nvSpPr>
        <p:spPr>
          <a:xfrm>
            <a:off x="798790" y="6432709"/>
            <a:ext cx="7546419" cy="30480"/>
          </a:xfrm>
          <a:prstGeom prst="rect">
            <a:avLst/>
          </a:prstGeom>
          <a:solidFill>
            <a:srgbClr val="FFE14D"/>
          </a:solidFill>
          <a:ln/>
        </p:spPr>
        <p:txBody>
          <a:bodyPr/>
          <a:lstStyle/>
          <a:p>
            <a:endParaRPr lang="en-PK"/>
          </a:p>
        </p:txBody>
      </p:sp>
      <p:sp>
        <p:nvSpPr>
          <p:cNvPr id="15" name="Text 12"/>
          <p:cNvSpPr/>
          <p:nvPr/>
        </p:nvSpPr>
        <p:spPr>
          <a:xfrm>
            <a:off x="798790" y="6607731"/>
            <a:ext cx="2535912" cy="316944"/>
          </a:xfrm>
          <a:prstGeom prst="rect">
            <a:avLst/>
          </a:prstGeom>
          <a:noFill/>
          <a:ln/>
        </p:spPr>
        <p:txBody>
          <a:bodyPr wrap="none" lIns="0" tIns="0" rIns="0" bIns="0" rtlCol="0" anchor="t"/>
          <a:lstStyle/>
          <a:p>
            <a:pPr marL="0" indent="0" algn="l">
              <a:lnSpc>
                <a:spcPts val="2450"/>
              </a:lnSpc>
              <a:buNone/>
            </a:pPr>
            <a:r>
              <a:rPr lang="en-US" sz="1950" b="1" dirty="0">
                <a:solidFill>
                  <a:srgbClr val="D7D4CC"/>
                </a:solidFill>
                <a:latin typeface="Comfortaa Bold" pitchFamily="34" charset="0"/>
                <a:ea typeface="Comfortaa Bold" pitchFamily="34" charset="-122"/>
                <a:cs typeface="Comfortaa Bold" pitchFamily="34" charset="-120"/>
              </a:rPr>
              <a:t>Local Repository</a:t>
            </a:r>
            <a:endParaRPr lang="en-US" sz="1950" dirty="0"/>
          </a:p>
        </p:txBody>
      </p:sp>
      <p:sp>
        <p:nvSpPr>
          <p:cNvPr id="16" name="Text 13"/>
          <p:cNvSpPr/>
          <p:nvPr/>
        </p:nvSpPr>
        <p:spPr>
          <a:xfrm>
            <a:off x="798790" y="7061597"/>
            <a:ext cx="7546419" cy="365165"/>
          </a:xfrm>
          <a:prstGeom prst="rect">
            <a:avLst/>
          </a:prstGeom>
          <a:noFill/>
          <a:ln/>
        </p:spPr>
        <p:txBody>
          <a:bodyPr wrap="none" lIns="0" tIns="0" rIns="0" bIns="0" rtlCol="0" anchor="t"/>
          <a:lstStyle/>
          <a:p>
            <a:pPr marL="0" indent="0" algn="l">
              <a:lnSpc>
                <a:spcPts val="2850"/>
              </a:lnSpc>
              <a:buNone/>
            </a:pPr>
            <a:r>
              <a:rPr lang="en-US" sz="1750" dirty="0">
                <a:solidFill>
                  <a:srgbClr val="D7D4CC"/>
                </a:solidFill>
                <a:latin typeface="Raleway Medium" pitchFamily="34" charset="0"/>
                <a:ea typeface="Raleway Medium" pitchFamily="34" charset="-122"/>
                <a:cs typeface="Raleway Medium" pitchFamily="34" charset="-120"/>
              </a:rPr>
              <a:t>Permanently saved committed changes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60083" y="518636"/>
            <a:ext cx="7532132" cy="523875"/>
          </a:xfrm>
          <a:prstGeom prst="rect">
            <a:avLst/>
          </a:prstGeom>
          <a:noFill/>
          <a:ln/>
        </p:spPr>
        <p:txBody>
          <a:bodyPr wrap="none" lIns="0" tIns="0" rIns="0" bIns="0" rtlCol="0" anchor="t"/>
          <a:lstStyle/>
          <a:p>
            <a:pPr marL="0" indent="0" algn="l">
              <a:lnSpc>
                <a:spcPts val="4100"/>
              </a:lnSpc>
              <a:buNone/>
            </a:pPr>
            <a:r>
              <a:rPr lang="en-US" sz="3300" b="1" dirty="0">
                <a:solidFill>
                  <a:srgbClr val="FFE14D"/>
                </a:solidFill>
                <a:latin typeface="Comfortaa Bold" pitchFamily="34" charset="0"/>
                <a:ea typeface="Comfortaa Bold" pitchFamily="34" charset="-122"/>
                <a:cs typeface="Comfortaa Bold" pitchFamily="34" charset="-120"/>
              </a:rPr>
              <a:t>Essential Git Commands You Need</a:t>
            </a:r>
            <a:endParaRPr lang="en-US" sz="3300" dirty="0"/>
          </a:p>
        </p:txBody>
      </p:sp>
      <p:sp>
        <p:nvSpPr>
          <p:cNvPr id="3" name="Text 1"/>
          <p:cNvSpPr/>
          <p:nvPr/>
        </p:nvSpPr>
        <p:spPr>
          <a:xfrm>
            <a:off x="660083" y="1419701"/>
            <a:ext cx="13310235" cy="603409"/>
          </a:xfrm>
          <a:prstGeom prst="rect">
            <a:avLst/>
          </a:prstGeom>
          <a:noFill/>
          <a:ln/>
        </p:spPr>
        <p:txBody>
          <a:bodyPr wrap="squar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These fundamental commands form the backbone of daily Git work. Master them to efficiently manage your project versions, track changes, and collaborate with teammates.</a:t>
            </a:r>
            <a:endParaRPr lang="en-US" sz="1450" dirty="0"/>
          </a:p>
        </p:txBody>
      </p:sp>
      <p:sp>
        <p:nvSpPr>
          <p:cNvPr id="4" name="Shape 2"/>
          <p:cNvSpPr/>
          <p:nvPr/>
        </p:nvSpPr>
        <p:spPr>
          <a:xfrm>
            <a:off x="660083" y="2235279"/>
            <a:ext cx="13310235" cy="4467225"/>
          </a:xfrm>
          <a:prstGeom prst="roundRect">
            <a:avLst>
              <a:gd name="adj" fmla="val 6333"/>
            </a:avLst>
          </a:prstGeom>
          <a:noFill/>
          <a:ln w="7620">
            <a:solidFill>
              <a:srgbClr val="FFFFFF">
                <a:alpha val="24000"/>
              </a:srgbClr>
            </a:solidFill>
            <a:prstDash val="solid"/>
          </a:ln>
        </p:spPr>
        <p:txBody>
          <a:bodyPr/>
          <a:lstStyle/>
          <a:p>
            <a:endParaRPr lang="en-PK"/>
          </a:p>
        </p:txBody>
      </p:sp>
      <p:sp>
        <p:nvSpPr>
          <p:cNvPr id="5" name="Shape 3"/>
          <p:cNvSpPr/>
          <p:nvPr/>
        </p:nvSpPr>
        <p:spPr>
          <a:xfrm>
            <a:off x="667702" y="2242899"/>
            <a:ext cx="13294995" cy="543163"/>
          </a:xfrm>
          <a:prstGeom prst="rect">
            <a:avLst/>
          </a:prstGeom>
          <a:solidFill>
            <a:srgbClr val="FFFFFF">
              <a:alpha val="4000"/>
            </a:srgbClr>
          </a:solidFill>
          <a:ln/>
        </p:spPr>
        <p:txBody>
          <a:bodyPr/>
          <a:lstStyle/>
          <a:p>
            <a:endParaRPr lang="en-PK"/>
          </a:p>
        </p:txBody>
      </p:sp>
      <p:sp>
        <p:nvSpPr>
          <p:cNvPr id="6" name="Text 4"/>
          <p:cNvSpPr/>
          <p:nvPr/>
        </p:nvSpPr>
        <p:spPr>
          <a:xfrm>
            <a:off x="856417" y="2363629"/>
            <a:ext cx="4936927" cy="301704"/>
          </a:xfrm>
          <a:prstGeom prst="rect">
            <a:avLst/>
          </a:prstGeom>
          <a:noFill/>
          <a:ln/>
        </p:spPr>
        <p:txBody>
          <a:bodyPr wrap="none" lIns="0" tIns="0" rIns="0" bIns="0" rtlCol="0" anchor="t"/>
          <a:lstStyle/>
          <a:p>
            <a:pPr marL="0" indent="0" algn="l">
              <a:lnSpc>
                <a:spcPts val="2350"/>
              </a:lnSpc>
              <a:buNone/>
            </a:pPr>
            <a:r>
              <a:rPr lang="en-US" sz="1450" b="1" dirty="0">
                <a:solidFill>
                  <a:srgbClr val="D7D4CC"/>
                </a:solidFill>
                <a:latin typeface="Raleway Medium" pitchFamily="34" charset="0"/>
                <a:ea typeface="Raleway Medium" pitchFamily="34" charset="-122"/>
                <a:cs typeface="Raleway Medium" pitchFamily="34" charset="-120"/>
              </a:rPr>
              <a:t>Action</a:t>
            </a:r>
            <a:endParaRPr lang="en-US" sz="1450" dirty="0"/>
          </a:p>
        </p:txBody>
      </p:sp>
      <p:sp>
        <p:nvSpPr>
          <p:cNvPr id="7" name="Text 5"/>
          <p:cNvSpPr/>
          <p:nvPr/>
        </p:nvSpPr>
        <p:spPr>
          <a:xfrm>
            <a:off x="6178153" y="2363629"/>
            <a:ext cx="7595949" cy="301704"/>
          </a:xfrm>
          <a:prstGeom prst="rect">
            <a:avLst/>
          </a:prstGeom>
          <a:noFill/>
          <a:ln/>
        </p:spPr>
        <p:txBody>
          <a:bodyPr wrap="none" lIns="0" tIns="0" rIns="0" bIns="0" rtlCol="0" anchor="t"/>
          <a:lstStyle/>
          <a:p>
            <a:pPr marL="0" indent="0" algn="l">
              <a:lnSpc>
                <a:spcPts val="2350"/>
              </a:lnSpc>
              <a:buNone/>
            </a:pPr>
            <a:r>
              <a:rPr lang="en-US" sz="1450" b="1" dirty="0">
                <a:solidFill>
                  <a:srgbClr val="D7D4CC"/>
                </a:solidFill>
                <a:latin typeface="Raleway Medium" pitchFamily="34" charset="0"/>
                <a:ea typeface="Raleway Medium" pitchFamily="34" charset="-122"/>
                <a:cs typeface="Raleway Medium" pitchFamily="34" charset="-120"/>
              </a:rPr>
              <a:t>Command</a:t>
            </a:r>
            <a:endParaRPr lang="en-US" sz="1450" dirty="0"/>
          </a:p>
        </p:txBody>
      </p:sp>
      <p:sp>
        <p:nvSpPr>
          <p:cNvPr id="8" name="Shape 6"/>
          <p:cNvSpPr/>
          <p:nvPr/>
        </p:nvSpPr>
        <p:spPr>
          <a:xfrm>
            <a:off x="667702" y="2786062"/>
            <a:ext cx="13294995" cy="558403"/>
          </a:xfrm>
          <a:prstGeom prst="rect">
            <a:avLst/>
          </a:prstGeom>
          <a:solidFill>
            <a:srgbClr val="000000">
              <a:alpha val="4000"/>
            </a:srgbClr>
          </a:solidFill>
          <a:ln/>
        </p:spPr>
        <p:txBody>
          <a:bodyPr/>
          <a:lstStyle/>
          <a:p>
            <a:endParaRPr lang="en-PK"/>
          </a:p>
        </p:txBody>
      </p:sp>
      <p:sp>
        <p:nvSpPr>
          <p:cNvPr id="9" name="Text 7"/>
          <p:cNvSpPr/>
          <p:nvPr/>
        </p:nvSpPr>
        <p:spPr>
          <a:xfrm>
            <a:off x="856417" y="2906792"/>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Initialize repository</a:t>
            </a:r>
            <a:endParaRPr lang="en-US" sz="1450" dirty="0"/>
          </a:p>
        </p:txBody>
      </p:sp>
      <p:sp>
        <p:nvSpPr>
          <p:cNvPr id="10" name="Text 8"/>
          <p:cNvSpPr/>
          <p:nvPr/>
        </p:nvSpPr>
        <p:spPr>
          <a:xfrm>
            <a:off x="6178153" y="2906792"/>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init</a:t>
            </a:r>
            <a:endParaRPr lang="en-US" sz="1450" dirty="0"/>
          </a:p>
        </p:txBody>
      </p:sp>
      <p:sp>
        <p:nvSpPr>
          <p:cNvPr id="11" name="Shape 9"/>
          <p:cNvSpPr/>
          <p:nvPr/>
        </p:nvSpPr>
        <p:spPr>
          <a:xfrm>
            <a:off x="667702" y="3344466"/>
            <a:ext cx="13294995" cy="558403"/>
          </a:xfrm>
          <a:prstGeom prst="rect">
            <a:avLst/>
          </a:prstGeom>
          <a:solidFill>
            <a:srgbClr val="FFFFFF">
              <a:alpha val="4000"/>
            </a:srgbClr>
          </a:solidFill>
          <a:ln/>
        </p:spPr>
        <p:txBody>
          <a:bodyPr/>
          <a:lstStyle/>
          <a:p>
            <a:endParaRPr lang="en-PK"/>
          </a:p>
        </p:txBody>
      </p:sp>
      <p:sp>
        <p:nvSpPr>
          <p:cNvPr id="12" name="Text 10"/>
          <p:cNvSpPr/>
          <p:nvPr/>
        </p:nvSpPr>
        <p:spPr>
          <a:xfrm>
            <a:off x="856417" y="3465195"/>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Check status</a:t>
            </a:r>
            <a:endParaRPr lang="en-US" sz="1450" dirty="0"/>
          </a:p>
        </p:txBody>
      </p:sp>
      <p:sp>
        <p:nvSpPr>
          <p:cNvPr id="13" name="Text 11"/>
          <p:cNvSpPr/>
          <p:nvPr/>
        </p:nvSpPr>
        <p:spPr>
          <a:xfrm>
            <a:off x="6178153" y="3465195"/>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status</a:t>
            </a:r>
            <a:endParaRPr lang="en-US" sz="1450" dirty="0"/>
          </a:p>
        </p:txBody>
      </p:sp>
      <p:sp>
        <p:nvSpPr>
          <p:cNvPr id="14" name="Shape 12"/>
          <p:cNvSpPr/>
          <p:nvPr/>
        </p:nvSpPr>
        <p:spPr>
          <a:xfrm>
            <a:off x="667702" y="3902869"/>
            <a:ext cx="13294995" cy="558403"/>
          </a:xfrm>
          <a:prstGeom prst="rect">
            <a:avLst/>
          </a:prstGeom>
          <a:solidFill>
            <a:srgbClr val="000000">
              <a:alpha val="4000"/>
            </a:srgbClr>
          </a:solidFill>
          <a:ln/>
        </p:spPr>
        <p:txBody>
          <a:bodyPr/>
          <a:lstStyle/>
          <a:p>
            <a:endParaRPr lang="en-PK"/>
          </a:p>
        </p:txBody>
      </p:sp>
      <p:sp>
        <p:nvSpPr>
          <p:cNvPr id="15" name="Text 13"/>
          <p:cNvSpPr/>
          <p:nvPr/>
        </p:nvSpPr>
        <p:spPr>
          <a:xfrm>
            <a:off x="856417" y="4023598"/>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Stage files</a:t>
            </a:r>
            <a:endParaRPr lang="en-US" sz="1450" dirty="0"/>
          </a:p>
        </p:txBody>
      </p:sp>
      <p:sp>
        <p:nvSpPr>
          <p:cNvPr id="16" name="Text 14"/>
          <p:cNvSpPr/>
          <p:nvPr/>
        </p:nvSpPr>
        <p:spPr>
          <a:xfrm>
            <a:off x="6178153" y="4023598"/>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add filename</a:t>
            </a:r>
            <a:endParaRPr lang="en-US" sz="1450" dirty="0"/>
          </a:p>
        </p:txBody>
      </p:sp>
      <p:sp>
        <p:nvSpPr>
          <p:cNvPr id="17" name="Shape 15"/>
          <p:cNvSpPr/>
          <p:nvPr/>
        </p:nvSpPr>
        <p:spPr>
          <a:xfrm>
            <a:off x="667702" y="4461272"/>
            <a:ext cx="13294995" cy="558403"/>
          </a:xfrm>
          <a:prstGeom prst="rect">
            <a:avLst/>
          </a:prstGeom>
          <a:solidFill>
            <a:srgbClr val="FFFFFF">
              <a:alpha val="4000"/>
            </a:srgbClr>
          </a:solidFill>
          <a:ln/>
        </p:spPr>
        <p:txBody>
          <a:bodyPr/>
          <a:lstStyle/>
          <a:p>
            <a:endParaRPr lang="en-PK"/>
          </a:p>
        </p:txBody>
      </p:sp>
      <p:sp>
        <p:nvSpPr>
          <p:cNvPr id="18" name="Text 16"/>
          <p:cNvSpPr/>
          <p:nvPr/>
        </p:nvSpPr>
        <p:spPr>
          <a:xfrm>
            <a:off x="856417" y="4582001"/>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Stage all changes</a:t>
            </a:r>
            <a:endParaRPr lang="en-US" sz="1450" dirty="0"/>
          </a:p>
        </p:txBody>
      </p:sp>
      <p:sp>
        <p:nvSpPr>
          <p:cNvPr id="19" name="Text 17"/>
          <p:cNvSpPr/>
          <p:nvPr/>
        </p:nvSpPr>
        <p:spPr>
          <a:xfrm>
            <a:off x="6178153" y="4582001"/>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add .</a:t>
            </a:r>
            <a:endParaRPr lang="en-US" sz="1450" dirty="0"/>
          </a:p>
        </p:txBody>
      </p:sp>
      <p:sp>
        <p:nvSpPr>
          <p:cNvPr id="20" name="Shape 18"/>
          <p:cNvSpPr/>
          <p:nvPr/>
        </p:nvSpPr>
        <p:spPr>
          <a:xfrm>
            <a:off x="667702" y="5019675"/>
            <a:ext cx="13294995" cy="558403"/>
          </a:xfrm>
          <a:prstGeom prst="rect">
            <a:avLst/>
          </a:prstGeom>
          <a:solidFill>
            <a:srgbClr val="000000">
              <a:alpha val="4000"/>
            </a:srgbClr>
          </a:solidFill>
          <a:ln/>
        </p:spPr>
        <p:txBody>
          <a:bodyPr/>
          <a:lstStyle/>
          <a:p>
            <a:endParaRPr lang="en-PK"/>
          </a:p>
        </p:txBody>
      </p:sp>
      <p:sp>
        <p:nvSpPr>
          <p:cNvPr id="21" name="Text 19"/>
          <p:cNvSpPr/>
          <p:nvPr/>
        </p:nvSpPr>
        <p:spPr>
          <a:xfrm>
            <a:off x="856417" y="5140404"/>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Commit changes</a:t>
            </a:r>
            <a:endParaRPr lang="en-US" sz="1450" dirty="0"/>
          </a:p>
        </p:txBody>
      </p:sp>
      <p:sp>
        <p:nvSpPr>
          <p:cNvPr id="22" name="Text 20"/>
          <p:cNvSpPr/>
          <p:nvPr/>
        </p:nvSpPr>
        <p:spPr>
          <a:xfrm>
            <a:off x="6178153" y="5140404"/>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commit -m "message"</a:t>
            </a:r>
            <a:endParaRPr lang="en-US" sz="1450" dirty="0"/>
          </a:p>
        </p:txBody>
      </p:sp>
      <p:sp>
        <p:nvSpPr>
          <p:cNvPr id="23" name="Shape 21"/>
          <p:cNvSpPr/>
          <p:nvPr/>
        </p:nvSpPr>
        <p:spPr>
          <a:xfrm>
            <a:off x="667702" y="5578078"/>
            <a:ext cx="13294995" cy="558403"/>
          </a:xfrm>
          <a:prstGeom prst="rect">
            <a:avLst/>
          </a:prstGeom>
          <a:solidFill>
            <a:srgbClr val="FFFFFF">
              <a:alpha val="4000"/>
            </a:srgbClr>
          </a:solidFill>
          <a:ln/>
        </p:spPr>
        <p:txBody>
          <a:bodyPr/>
          <a:lstStyle/>
          <a:p>
            <a:endParaRPr lang="en-PK"/>
          </a:p>
        </p:txBody>
      </p:sp>
      <p:sp>
        <p:nvSpPr>
          <p:cNvPr id="24" name="Text 22"/>
          <p:cNvSpPr/>
          <p:nvPr/>
        </p:nvSpPr>
        <p:spPr>
          <a:xfrm>
            <a:off x="856417" y="5698808"/>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View history</a:t>
            </a:r>
            <a:endParaRPr lang="en-US" sz="1450" dirty="0"/>
          </a:p>
        </p:txBody>
      </p:sp>
      <p:sp>
        <p:nvSpPr>
          <p:cNvPr id="25" name="Text 23"/>
          <p:cNvSpPr/>
          <p:nvPr/>
        </p:nvSpPr>
        <p:spPr>
          <a:xfrm>
            <a:off x="6178153" y="5698808"/>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log</a:t>
            </a:r>
            <a:endParaRPr lang="en-US" sz="1450" dirty="0"/>
          </a:p>
        </p:txBody>
      </p:sp>
      <p:sp>
        <p:nvSpPr>
          <p:cNvPr id="26" name="Shape 24"/>
          <p:cNvSpPr/>
          <p:nvPr/>
        </p:nvSpPr>
        <p:spPr>
          <a:xfrm>
            <a:off x="667702" y="6136481"/>
            <a:ext cx="13294995" cy="558403"/>
          </a:xfrm>
          <a:prstGeom prst="rect">
            <a:avLst/>
          </a:prstGeom>
          <a:solidFill>
            <a:srgbClr val="000000">
              <a:alpha val="4000"/>
            </a:srgbClr>
          </a:solidFill>
          <a:ln/>
        </p:spPr>
        <p:txBody>
          <a:bodyPr/>
          <a:lstStyle/>
          <a:p>
            <a:endParaRPr lang="en-PK"/>
          </a:p>
        </p:txBody>
      </p:sp>
      <p:sp>
        <p:nvSpPr>
          <p:cNvPr id="27" name="Text 25"/>
          <p:cNvSpPr/>
          <p:nvPr/>
        </p:nvSpPr>
        <p:spPr>
          <a:xfrm>
            <a:off x="856417" y="6257211"/>
            <a:ext cx="4936927" cy="30170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latin typeface="Raleway Medium" pitchFamily="34" charset="0"/>
                <a:ea typeface="Raleway Medium" pitchFamily="34" charset="-122"/>
                <a:cs typeface="Raleway Medium" pitchFamily="34" charset="-120"/>
              </a:rPr>
              <a:t>Restoring Previous Version</a:t>
            </a:r>
            <a:endParaRPr lang="en-US" sz="1450" dirty="0"/>
          </a:p>
        </p:txBody>
      </p:sp>
      <p:sp>
        <p:nvSpPr>
          <p:cNvPr id="28" name="Text 26"/>
          <p:cNvSpPr/>
          <p:nvPr/>
        </p:nvSpPr>
        <p:spPr>
          <a:xfrm>
            <a:off x="6178153" y="6257211"/>
            <a:ext cx="7595949" cy="316944"/>
          </a:xfrm>
          <a:prstGeom prst="rect">
            <a:avLst/>
          </a:prstGeom>
          <a:noFill/>
          <a:ln/>
        </p:spPr>
        <p:txBody>
          <a:bodyPr wrap="none" lIns="0" tIns="0" rIns="0" bIns="0" rtlCol="0" anchor="t"/>
          <a:lstStyle/>
          <a:p>
            <a:pPr marL="0" indent="0" algn="l">
              <a:lnSpc>
                <a:spcPts val="2350"/>
              </a:lnSpc>
              <a:buNone/>
            </a:pPr>
            <a:r>
              <a:rPr lang="en-US" sz="1450" dirty="0">
                <a:solidFill>
                  <a:srgbClr val="D7D4CC"/>
                </a:solidFill>
                <a:highlight>
                  <a:srgbClr val="343438"/>
                </a:highlight>
                <a:latin typeface="Consolas" pitchFamily="34" charset="0"/>
                <a:ea typeface="Consolas" pitchFamily="34" charset="-122"/>
                <a:cs typeface="Consolas" pitchFamily="34" charset="-120"/>
              </a:rPr>
              <a:t>git checkout [commit code]</a:t>
            </a:r>
            <a:r>
              <a:rPr lang="en-US" sz="1450" dirty="0">
                <a:solidFill>
                  <a:srgbClr val="D7D4CC"/>
                </a:solidFill>
                <a:latin typeface="Raleway Medium" pitchFamily="34" charset="0"/>
                <a:ea typeface="Raleway Medium" pitchFamily="34" charset="-122"/>
                <a:cs typeface="Raleway Medium" pitchFamily="34" charset="-120"/>
              </a:rPr>
              <a:t> </a:t>
            </a:r>
            <a:endParaRPr lang="en-US" sz="1450" dirty="0"/>
          </a:p>
        </p:txBody>
      </p:sp>
      <p:sp>
        <p:nvSpPr>
          <p:cNvPr id="29" name="Shape 27"/>
          <p:cNvSpPr/>
          <p:nvPr/>
        </p:nvSpPr>
        <p:spPr>
          <a:xfrm>
            <a:off x="660083" y="6914674"/>
            <a:ext cx="13310235" cy="816650"/>
          </a:xfrm>
          <a:prstGeom prst="roundRect">
            <a:avLst>
              <a:gd name="adj" fmla="val 34641"/>
            </a:avLst>
          </a:prstGeom>
          <a:solidFill>
            <a:srgbClr val="4D4000"/>
          </a:solidFill>
          <a:ln/>
        </p:spPr>
        <p:txBody>
          <a:bodyPr/>
          <a:lstStyle/>
          <a:p>
            <a:endParaRPr lang="en-PK"/>
          </a:p>
        </p:txBody>
      </p:sp>
      <p:pic>
        <p:nvPicPr>
          <p:cNvPr id="30" name="Image 0" descr="preencoded.png"/>
          <p:cNvPicPr>
            <a:picLocks noChangeAspect="1"/>
          </p:cNvPicPr>
          <p:nvPr/>
        </p:nvPicPr>
        <p:blipFill>
          <a:blip r:embed="rId3"/>
          <a:stretch>
            <a:fillRect/>
          </a:stretch>
        </p:blipFill>
        <p:spPr>
          <a:xfrm>
            <a:off x="848678" y="7198757"/>
            <a:ext cx="235744" cy="188595"/>
          </a:xfrm>
          <a:prstGeom prst="rect">
            <a:avLst/>
          </a:prstGeom>
        </p:spPr>
      </p:pic>
      <p:sp>
        <p:nvSpPr>
          <p:cNvPr id="31" name="Text 28"/>
          <p:cNvSpPr/>
          <p:nvPr/>
        </p:nvSpPr>
        <p:spPr>
          <a:xfrm>
            <a:off x="1273016" y="7150418"/>
            <a:ext cx="12508706" cy="316944"/>
          </a:xfrm>
          <a:prstGeom prst="rect">
            <a:avLst/>
          </a:prstGeom>
          <a:noFill/>
          <a:ln/>
        </p:spPr>
        <p:txBody>
          <a:bodyPr wrap="none" lIns="0" tIns="0" rIns="0" bIns="0" rtlCol="0" anchor="t"/>
          <a:lstStyle/>
          <a:p>
            <a:pPr marL="0" indent="0" algn="l">
              <a:lnSpc>
                <a:spcPts val="2350"/>
              </a:lnSpc>
              <a:buNone/>
            </a:pPr>
            <a:r>
              <a:rPr lang="en-US" sz="1450" dirty="0">
                <a:solidFill>
                  <a:srgbClr val="FFFFFF"/>
                </a:solidFill>
                <a:latin typeface="Raleway Medium" pitchFamily="34" charset="0"/>
                <a:ea typeface="Raleway Medium" pitchFamily="34" charset="-122"/>
                <a:cs typeface="Raleway Medium" pitchFamily="34" charset="-120"/>
              </a:rPr>
              <a:t>Always run </a:t>
            </a:r>
            <a:r>
              <a:rPr lang="en-US" sz="1450" dirty="0">
                <a:solidFill>
                  <a:srgbClr val="FFFFFF"/>
                </a:solidFill>
                <a:highlight>
                  <a:srgbClr val="343438"/>
                </a:highlight>
                <a:latin typeface="Consolas" pitchFamily="34" charset="0"/>
                <a:ea typeface="Consolas" pitchFamily="34" charset="-122"/>
                <a:cs typeface="Consolas" pitchFamily="34" charset="-120"/>
              </a:rPr>
              <a:t>git status</a:t>
            </a:r>
            <a:r>
              <a:rPr lang="en-US" sz="1450" dirty="0">
                <a:solidFill>
                  <a:srgbClr val="FFFFFF"/>
                </a:solidFill>
                <a:latin typeface="Raleway Medium" pitchFamily="34" charset="0"/>
                <a:ea typeface="Raleway Medium" pitchFamily="34" charset="-122"/>
                <a:cs typeface="Raleway Medium" pitchFamily="34" charset="-120"/>
              </a:rPr>
              <a:t> before committing — it prevents confusion and ensures you're tracking the right files.</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73668" y="834628"/>
            <a:ext cx="11658005" cy="614005"/>
          </a:xfrm>
          <a:prstGeom prst="rect">
            <a:avLst/>
          </a:prstGeom>
          <a:noFill/>
          <a:ln/>
        </p:spPr>
        <p:txBody>
          <a:bodyPr wrap="none" lIns="0" tIns="0" rIns="0" bIns="0" rtlCol="0" anchor="t"/>
          <a:lstStyle/>
          <a:p>
            <a:pPr marL="0" indent="0" algn="l">
              <a:lnSpc>
                <a:spcPts val="4800"/>
              </a:lnSpc>
              <a:buNone/>
            </a:pPr>
            <a:r>
              <a:rPr lang="en-US" sz="3850" b="1" dirty="0">
                <a:solidFill>
                  <a:srgbClr val="FFE14D"/>
                </a:solidFill>
                <a:latin typeface="Comfortaa Bold" pitchFamily="34" charset="0"/>
                <a:ea typeface="Comfortaa Bold" pitchFamily="34" charset="-122"/>
                <a:cs typeface="Comfortaa Bold" pitchFamily="34" charset="-120"/>
              </a:rPr>
              <a:t>First-Time GitHub Setup: Connect Your Profile</a:t>
            </a:r>
            <a:endParaRPr lang="en-US" sz="3850" dirty="0"/>
          </a:p>
        </p:txBody>
      </p:sp>
      <p:sp>
        <p:nvSpPr>
          <p:cNvPr id="3" name="Text 1"/>
          <p:cNvSpPr/>
          <p:nvPr/>
        </p:nvSpPr>
        <p:spPr>
          <a:xfrm>
            <a:off x="773668" y="1780222"/>
            <a:ext cx="13083064" cy="707469"/>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Before you can effectively use Git with GitHub, you need to configure your local Git installation with your GitHub credentials. This one-time setup ensures your commits are properly attributed to your GitHub account.</a:t>
            </a:r>
            <a:endParaRPr lang="en-US" sz="1700" dirty="0"/>
          </a:p>
        </p:txBody>
      </p:sp>
      <p:sp>
        <p:nvSpPr>
          <p:cNvPr id="4" name="Text 2"/>
          <p:cNvSpPr/>
          <p:nvPr/>
        </p:nvSpPr>
        <p:spPr>
          <a:xfrm>
            <a:off x="773668" y="2736294"/>
            <a:ext cx="220980" cy="276225"/>
          </a:xfrm>
          <a:prstGeom prst="rect">
            <a:avLst/>
          </a:prstGeom>
          <a:noFill/>
          <a:ln/>
        </p:spPr>
        <p:txBody>
          <a:bodyPr wrap="none" lIns="0" tIns="0" rIns="0" bIns="0" rtlCol="0" anchor="t"/>
          <a:lstStyle/>
          <a:p>
            <a:pPr marL="0" indent="0" algn="l">
              <a:lnSpc>
                <a:spcPts val="2750"/>
              </a:lnSpc>
              <a:buNone/>
            </a:pPr>
            <a:r>
              <a:rPr lang="en-US" sz="1700" dirty="0">
                <a:solidFill>
                  <a:srgbClr val="D7D4CC"/>
                </a:solidFill>
                <a:latin typeface="Comfortaa Light" pitchFamily="34" charset="0"/>
                <a:ea typeface="Comfortaa Light" pitchFamily="34" charset="-122"/>
                <a:cs typeface="Comfortaa Light" pitchFamily="34" charset="-120"/>
              </a:rPr>
              <a:t>01</a:t>
            </a:r>
            <a:endParaRPr lang="en-US" sz="1700" dirty="0"/>
          </a:p>
        </p:txBody>
      </p:sp>
      <p:sp>
        <p:nvSpPr>
          <p:cNvPr id="5" name="Shape 3"/>
          <p:cNvSpPr/>
          <p:nvPr/>
        </p:nvSpPr>
        <p:spPr>
          <a:xfrm>
            <a:off x="773668" y="3081457"/>
            <a:ext cx="6431042" cy="30480"/>
          </a:xfrm>
          <a:prstGeom prst="rect">
            <a:avLst/>
          </a:prstGeom>
          <a:solidFill>
            <a:srgbClr val="FFE14D"/>
          </a:solidFill>
          <a:ln/>
        </p:spPr>
        <p:txBody>
          <a:bodyPr/>
          <a:lstStyle/>
          <a:p>
            <a:endParaRPr lang="en-PK"/>
          </a:p>
        </p:txBody>
      </p:sp>
      <p:sp>
        <p:nvSpPr>
          <p:cNvPr id="6" name="Text 4"/>
          <p:cNvSpPr/>
          <p:nvPr/>
        </p:nvSpPr>
        <p:spPr>
          <a:xfrm>
            <a:off x="773668" y="3252907"/>
            <a:ext cx="3338155" cy="306943"/>
          </a:xfrm>
          <a:prstGeom prst="rect">
            <a:avLst/>
          </a:prstGeom>
          <a:noFill/>
          <a:ln/>
        </p:spPr>
        <p:txBody>
          <a:bodyPr wrap="none" lIns="0" tIns="0" rIns="0" bIns="0" rtlCol="0" anchor="t"/>
          <a:lstStyle/>
          <a:p>
            <a:pPr marL="0" indent="0" algn="l">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Configure Your Username</a:t>
            </a:r>
            <a:endParaRPr lang="en-US" sz="1900" dirty="0"/>
          </a:p>
        </p:txBody>
      </p:sp>
      <p:sp>
        <p:nvSpPr>
          <p:cNvPr id="7" name="Text 5"/>
          <p:cNvSpPr/>
          <p:nvPr/>
        </p:nvSpPr>
        <p:spPr>
          <a:xfrm>
            <a:off x="773668" y="3692485"/>
            <a:ext cx="6431042" cy="1061204"/>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Set the username that will be associated with your commits. This should match the name on your GitHub profile for proper attribution.</a:t>
            </a:r>
            <a:endParaRPr lang="en-US" sz="1700" dirty="0"/>
          </a:p>
        </p:txBody>
      </p:sp>
      <p:sp>
        <p:nvSpPr>
          <p:cNvPr id="8" name="Shape 6"/>
          <p:cNvSpPr/>
          <p:nvPr/>
        </p:nvSpPr>
        <p:spPr>
          <a:xfrm>
            <a:off x="773668" y="5002292"/>
            <a:ext cx="6431042" cy="685205"/>
          </a:xfrm>
          <a:prstGeom prst="roundRect">
            <a:avLst>
              <a:gd name="adj" fmla="val 48393"/>
            </a:avLst>
          </a:prstGeom>
          <a:solidFill>
            <a:srgbClr val="343438"/>
          </a:solidFill>
          <a:ln/>
        </p:spPr>
        <p:txBody>
          <a:bodyPr/>
          <a:lstStyle/>
          <a:p>
            <a:endParaRPr lang="en-PK"/>
          </a:p>
        </p:txBody>
      </p:sp>
      <p:sp>
        <p:nvSpPr>
          <p:cNvPr id="9" name="Shape 7"/>
          <p:cNvSpPr/>
          <p:nvPr/>
        </p:nvSpPr>
        <p:spPr>
          <a:xfrm>
            <a:off x="762714" y="5002292"/>
            <a:ext cx="6452949" cy="685205"/>
          </a:xfrm>
          <a:prstGeom prst="roundRect">
            <a:avLst>
              <a:gd name="adj" fmla="val 4839"/>
            </a:avLst>
          </a:prstGeom>
          <a:solidFill>
            <a:srgbClr val="343438"/>
          </a:solidFill>
          <a:ln/>
        </p:spPr>
        <p:txBody>
          <a:bodyPr/>
          <a:lstStyle/>
          <a:p>
            <a:endParaRPr lang="en-PK"/>
          </a:p>
        </p:txBody>
      </p:sp>
      <p:sp>
        <p:nvSpPr>
          <p:cNvPr id="10" name="Text 8"/>
          <p:cNvSpPr/>
          <p:nvPr/>
        </p:nvSpPr>
        <p:spPr>
          <a:xfrm>
            <a:off x="983694" y="5168027"/>
            <a:ext cx="6010989" cy="353735"/>
          </a:xfrm>
          <a:prstGeom prst="rect">
            <a:avLst/>
          </a:prstGeom>
          <a:noFill/>
          <a:ln/>
        </p:spPr>
        <p:txBody>
          <a:bodyPr wrap="none" lIns="0" tIns="0" rIns="0" bIns="0" rtlCol="0" anchor="t"/>
          <a:lstStyle/>
          <a:p>
            <a:pPr marL="0" indent="0" algn="l">
              <a:lnSpc>
                <a:spcPts val="2750"/>
              </a:lnSpc>
              <a:buNone/>
            </a:pPr>
            <a:r>
              <a:rPr lang="en-US" sz="1700" dirty="0">
                <a:solidFill>
                  <a:srgbClr val="D7D4CC"/>
                </a:solidFill>
                <a:highlight>
                  <a:srgbClr val="343438"/>
                </a:highlight>
                <a:latin typeface="Consolas Medium" pitchFamily="34" charset="0"/>
                <a:ea typeface="Consolas Medium" pitchFamily="34" charset="-122"/>
                <a:cs typeface="Consolas Medium" pitchFamily="34" charset="-120"/>
              </a:rPr>
              <a:t>git config --global user.name "Your Name"</a:t>
            </a:r>
            <a:endParaRPr lang="en-US" sz="1700" dirty="0"/>
          </a:p>
        </p:txBody>
      </p:sp>
      <p:sp>
        <p:nvSpPr>
          <p:cNvPr id="11" name="Text 9"/>
          <p:cNvSpPr/>
          <p:nvPr/>
        </p:nvSpPr>
        <p:spPr>
          <a:xfrm>
            <a:off x="7425690" y="2736294"/>
            <a:ext cx="220980" cy="276225"/>
          </a:xfrm>
          <a:prstGeom prst="rect">
            <a:avLst/>
          </a:prstGeom>
          <a:noFill/>
          <a:ln/>
        </p:spPr>
        <p:txBody>
          <a:bodyPr wrap="none" lIns="0" tIns="0" rIns="0" bIns="0" rtlCol="0" anchor="t"/>
          <a:lstStyle/>
          <a:p>
            <a:pPr marL="0" indent="0" algn="l">
              <a:lnSpc>
                <a:spcPts val="2750"/>
              </a:lnSpc>
              <a:buNone/>
            </a:pPr>
            <a:r>
              <a:rPr lang="en-US" sz="1700" dirty="0">
                <a:solidFill>
                  <a:srgbClr val="D7D4CC"/>
                </a:solidFill>
                <a:latin typeface="Comfortaa Light" pitchFamily="34" charset="0"/>
                <a:ea typeface="Comfortaa Light" pitchFamily="34" charset="-122"/>
                <a:cs typeface="Comfortaa Light" pitchFamily="34" charset="-120"/>
              </a:rPr>
              <a:t>02</a:t>
            </a:r>
            <a:endParaRPr lang="en-US" sz="1700" dirty="0"/>
          </a:p>
        </p:txBody>
      </p:sp>
      <p:sp>
        <p:nvSpPr>
          <p:cNvPr id="12" name="Shape 10"/>
          <p:cNvSpPr/>
          <p:nvPr/>
        </p:nvSpPr>
        <p:spPr>
          <a:xfrm>
            <a:off x="7425690" y="3081457"/>
            <a:ext cx="6431042" cy="30480"/>
          </a:xfrm>
          <a:prstGeom prst="rect">
            <a:avLst/>
          </a:prstGeom>
          <a:solidFill>
            <a:srgbClr val="FFE14D"/>
          </a:solidFill>
          <a:ln/>
        </p:spPr>
        <p:txBody>
          <a:bodyPr/>
          <a:lstStyle/>
          <a:p>
            <a:endParaRPr lang="en-PK"/>
          </a:p>
        </p:txBody>
      </p:sp>
      <p:sp>
        <p:nvSpPr>
          <p:cNvPr id="13" name="Text 11"/>
          <p:cNvSpPr/>
          <p:nvPr/>
        </p:nvSpPr>
        <p:spPr>
          <a:xfrm>
            <a:off x="7425690" y="3252907"/>
            <a:ext cx="2725460" cy="306943"/>
          </a:xfrm>
          <a:prstGeom prst="rect">
            <a:avLst/>
          </a:prstGeom>
          <a:noFill/>
          <a:ln/>
        </p:spPr>
        <p:txBody>
          <a:bodyPr wrap="none" lIns="0" tIns="0" rIns="0" bIns="0" rtlCol="0" anchor="t"/>
          <a:lstStyle/>
          <a:p>
            <a:pPr marL="0" indent="0" algn="l">
              <a:lnSpc>
                <a:spcPts val="2400"/>
              </a:lnSpc>
              <a:buNone/>
            </a:pPr>
            <a:r>
              <a:rPr lang="en-US" sz="1900" b="1" dirty="0">
                <a:solidFill>
                  <a:srgbClr val="D7D4CC"/>
                </a:solidFill>
                <a:latin typeface="Comfortaa Bold" pitchFamily="34" charset="0"/>
                <a:ea typeface="Comfortaa Bold" pitchFamily="34" charset="-122"/>
                <a:cs typeface="Comfortaa Bold" pitchFamily="34" charset="-120"/>
              </a:rPr>
              <a:t>Configure Your Email</a:t>
            </a:r>
            <a:endParaRPr lang="en-US" sz="1900" dirty="0"/>
          </a:p>
        </p:txBody>
      </p:sp>
      <p:sp>
        <p:nvSpPr>
          <p:cNvPr id="14" name="Text 12"/>
          <p:cNvSpPr/>
          <p:nvPr/>
        </p:nvSpPr>
        <p:spPr>
          <a:xfrm>
            <a:off x="7425690" y="3692485"/>
            <a:ext cx="6431042" cy="707469"/>
          </a:xfrm>
          <a:prstGeom prst="rect">
            <a:avLst/>
          </a:prstGeom>
          <a:noFill/>
          <a:ln/>
        </p:spPr>
        <p:txBody>
          <a:bodyPr wrap="square" lIns="0" tIns="0" rIns="0" bIns="0" rtlCol="0" anchor="t"/>
          <a:lstStyle/>
          <a:p>
            <a:pPr marL="0" indent="0" algn="l">
              <a:lnSpc>
                <a:spcPts val="2750"/>
              </a:lnSpc>
              <a:buNone/>
            </a:pPr>
            <a:r>
              <a:rPr lang="en-US" sz="1700" dirty="0">
                <a:solidFill>
                  <a:srgbClr val="D7D4CC"/>
                </a:solidFill>
                <a:latin typeface="Raleway Medium" pitchFamily="34" charset="0"/>
                <a:ea typeface="Raleway Medium" pitchFamily="34" charset="-122"/>
                <a:cs typeface="Raleway Medium" pitchFamily="34" charset="-120"/>
              </a:rPr>
              <a:t>Set the email address for your commits. Ensure this email is linked to your GitHub account.</a:t>
            </a:r>
            <a:endParaRPr lang="en-US" sz="1700" dirty="0"/>
          </a:p>
        </p:txBody>
      </p:sp>
      <p:sp>
        <p:nvSpPr>
          <p:cNvPr id="15" name="Shape 13"/>
          <p:cNvSpPr/>
          <p:nvPr/>
        </p:nvSpPr>
        <p:spPr>
          <a:xfrm>
            <a:off x="7425690" y="4648557"/>
            <a:ext cx="6431042" cy="685205"/>
          </a:xfrm>
          <a:prstGeom prst="roundRect">
            <a:avLst>
              <a:gd name="adj" fmla="val 48393"/>
            </a:avLst>
          </a:prstGeom>
          <a:solidFill>
            <a:srgbClr val="343438"/>
          </a:solidFill>
          <a:ln/>
        </p:spPr>
        <p:txBody>
          <a:bodyPr/>
          <a:lstStyle/>
          <a:p>
            <a:endParaRPr lang="en-PK"/>
          </a:p>
        </p:txBody>
      </p:sp>
      <p:sp>
        <p:nvSpPr>
          <p:cNvPr id="16" name="Shape 14"/>
          <p:cNvSpPr/>
          <p:nvPr/>
        </p:nvSpPr>
        <p:spPr>
          <a:xfrm>
            <a:off x="7414736" y="4648557"/>
            <a:ext cx="6452949" cy="685205"/>
          </a:xfrm>
          <a:prstGeom prst="roundRect">
            <a:avLst>
              <a:gd name="adj" fmla="val 4839"/>
            </a:avLst>
          </a:prstGeom>
          <a:solidFill>
            <a:srgbClr val="343438"/>
          </a:solidFill>
          <a:ln/>
        </p:spPr>
        <p:txBody>
          <a:bodyPr/>
          <a:lstStyle/>
          <a:p>
            <a:endParaRPr lang="en-PK"/>
          </a:p>
        </p:txBody>
      </p:sp>
      <p:sp>
        <p:nvSpPr>
          <p:cNvPr id="17" name="Text 15"/>
          <p:cNvSpPr/>
          <p:nvPr/>
        </p:nvSpPr>
        <p:spPr>
          <a:xfrm>
            <a:off x="7635716" y="4814292"/>
            <a:ext cx="6010989" cy="353735"/>
          </a:xfrm>
          <a:prstGeom prst="rect">
            <a:avLst/>
          </a:prstGeom>
          <a:noFill/>
          <a:ln/>
        </p:spPr>
        <p:txBody>
          <a:bodyPr wrap="none" lIns="0" tIns="0" rIns="0" bIns="0" rtlCol="0" anchor="t"/>
          <a:lstStyle/>
          <a:p>
            <a:pPr marL="0" indent="0" algn="l">
              <a:lnSpc>
                <a:spcPts val="2750"/>
              </a:lnSpc>
              <a:buNone/>
            </a:pPr>
            <a:r>
              <a:rPr lang="en-US" sz="1700" dirty="0">
                <a:solidFill>
                  <a:srgbClr val="D7D4CC"/>
                </a:solidFill>
                <a:highlight>
                  <a:srgbClr val="343438"/>
                </a:highlight>
                <a:latin typeface="Consolas Medium" pitchFamily="34" charset="0"/>
                <a:ea typeface="Consolas Medium" pitchFamily="34" charset="-122"/>
                <a:cs typeface="Consolas Medium" pitchFamily="34" charset="-120"/>
              </a:rPr>
              <a:t>git config --global user.email "your.email@example.com"</a:t>
            </a:r>
            <a:endParaRPr lang="en-US" sz="1700" dirty="0"/>
          </a:p>
        </p:txBody>
      </p:sp>
      <p:sp>
        <p:nvSpPr>
          <p:cNvPr id="18" name="Shape 16"/>
          <p:cNvSpPr/>
          <p:nvPr/>
        </p:nvSpPr>
        <p:spPr>
          <a:xfrm>
            <a:off x="773668" y="6101834"/>
            <a:ext cx="13083064" cy="1293138"/>
          </a:xfrm>
          <a:prstGeom prst="roundRect">
            <a:avLst>
              <a:gd name="adj" fmla="val 25643"/>
            </a:avLst>
          </a:prstGeom>
          <a:solidFill>
            <a:srgbClr val="4D4000"/>
          </a:solidFill>
          <a:ln/>
        </p:spPr>
        <p:txBody>
          <a:bodyPr/>
          <a:lstStyle/>
          <a:p>
            <a:endParaRPr lang="en-PK"/>
          </a:p>
        </p:txBody>
      </p:sp>
      <p:pic>
        <p:nvPicPr>
          <p:cNvPr id="19" name="Image 0" descr="preencoded.png"/>
          <p:cNvPicPr>
            <a:picLocks noChangeAspect="1"/>
          </p:cNvPicPr>
          <p:nvPr/>
        </p:nvPicPr>
        <p:blipFill>
          <a:blip r:embed="rId3"/>
          <a:stretch>
            <a:fillRect/>
          </a:stretch>
        </p:blipFill>
        <p:spPr>
          <a:xfrm>
            <a:off x="994648" y="6436162"/>
            <a:ext cx="276225" cy="220980"/>
          </a:xfrm>
          <a:prstGeom prst="rect">
            <a:avLst/>
          </a:prstGeom>
        </p:spPr>
      </p:pic>
      <p:sp>
        <p:nvSpPr>
          <p:cNvPr id="20" name="Text 17"/>
          <p:cNvSpPr/>
          <p:nvPr/>
        </p:nvSpPr>
        <p:spPr>
          <a:xfrm>
            <a:off x="1491853" y="6378059"/>
            <a:ext cx="12143899" cy="707469"/>
          </a:xfrm>
          <a:prstGeom prst="rect">
            <a:avLst/>
          </a:prstGeom>
          <a:noFill/>
          <a:ln/>
        </p:spPr>
        <p:txBody>
          <a:bodyPr wrap="square" lIns="0" tIns="0" rIns="0" bIns="0" rtlCol="0" anchor="t"/>
          <a:lstStyle/>
          <a:p>
            <a:pPr marL="0" indent="0" algn="l">
              <a:lnSpc>
                <a:spcPts val="2750"/>
              </a:lnSpc>
              <a:buNone/>
            </a:pPr>
            <a:r>
              <a:rPr lang="en-US" sz="1700" b="1" dirty="0">
                <a:solidFill>
                  <a:srgbClr val="FFFFFF"/>
                </a:solidFill>
                <a:latin typeface="Raleway Medium" pitchFamily="34" charset="0"/>
                <a:ea typeface="Raleway Medium" pitchFamily="34" charset="-122"/>
                <a:cs typeface="Raleway Medium" pitchFamily="34" charset="-120"/>
              </a:rPr>
              <a:t>Important Note:</a:t>
            </a:r>
            <a:r>
              <a:rPr lang="en-US" sz="1700" dirty="0">
                <a:solidFill>
                  <a:srgbClr val="FFFFFF"/>
                </a:solidFill>
                <a:latin typeface="Raleway Medium" pitchFamily="34" charset="0"/>
                <a:ea typeface="Raleway Medium" pitchFamily="34" charset="-122"/>
                <a:cs typeface="Raleway Medium" pitchFamily="34" charset="-120"/>
              </a:rPr>
              <a:t> This global configuration is a one-time process for your machine. It ensures that every commit you make is correctly linked to your identity, allowing for accurate commit history and collaboration tracking on GitHub.</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0057" y="546021"/>
            <a:ext cx="7776686" cy="1085136"/>
          </a:xfrm>
          <a:prstGeom prst="rect">
            <a:avLst/>
          </a:prstGeom>
          <a:noFill/>
          <a:ln/>
        </p:spPr>
        <p:txBody>
          <a:bodyPr wrap="square" lIns="0" tIns="0" rIns="0" bIns="0" rtlCol="0" anchor="t"/>
          <a:lstStyle/>
          <a:p>
            <a:pPr marL="0" indent="0" algn="l">
              <a:lnSpc>
                <a:spcPts val="4250"/>
              </a:lnSpc>
              <a:buNone/>
            </a:pPr>
            <a:r>
              <a:rPr lang="en-US" sz="3400" b="1" dirty="0">
                <a:solidFill>
                  <a:srgbClr val="FFE14D"/>
                </a:solidFill>
                <a:latin typeface="Comfortaa Bold" pitchFamily="34" charset="0"/>
                <a:ea typeface="Comfortaa Bold" pitchFamily="34" charset="-122"/>
                <a:cs typeface="Comfortaa Bold" pitchFamily="34" charset="-120"/>
              </a:rPr>
              <a:t>Connecting to GitHub: Your Cloud Backup</a:t>
            </a:r>
            <a:endParaRPr lang="en-US" sz="3400" dirty="0"/>
          </a:p>
        </p:txBody>
      </p:sp>
      <p:sp>
        <p:nvSpPr>
          <p:cNvPr id="4" name="Text 1"/>
          <p:cNvSpPr/>
          <p:nvPr/>
        </p:nvSpPr>
        <p:spPr>
          <a:xfrm>
            <a:off x="6170057" y="1924169"/>
            <a:ext cx="7776686" cy="1250156"/>
          </a:xfrm>
          <a:prstGeom prst="rect">
            <a:avLst/>
          </a:prstGeom>
          <a:noFill/>
          <a:ln/>
        </p:spPr>
        <p:txBody>
          <a:bodyPr wrap="square" lIns="0" tIns="0" rIns="0" bIns="0" rtlCol="0" anchor="t"/>
          <a:lstStyle/>
          <a:p>
            <a:pPr marL="0" indent="0" algn="l">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Push your local Git repository to GitHub to store it online, enable backups, and facilitate team collaboration. Link your local repository to GitHub, then synchronise your code between your computer and the cloud platform through simple push and pull commands.</a:t>
            </a:r>
            <a:endParaRPr lang="en-US" sz="1500" dirty="0"/>
          </a:p>
        </p:txBody>
      </p:sp>
      <p:sp>
        <p:nvSpPr>
          <p:cNvPr id="5" name="Shape 2"/>
          <p:cNvSpPr/>
          <p:nvPr/>
        </p:nvSpPr>
        <p:spPr>
          <a:xfrm>
            <a:off x="6170057" y="3393996"/>
            <a:ext cx="439460" cy="439460"/>
          </a:xfrm>
          <a:prstGeom prst="roundRect">
            <a:avLst>
              <a:gd name="adj" fmla="val 66677"/>
            </a:avLst>
          </a:prstGeom>
          <a:solidFill>
            <a:srgbClr val="46464A"/>
          </a:solidFill>
          <a:ln/>
        </p:spPr>
        <p:txBody>
          <a:bodyPr/>
          <a:lstStyle/>
          <a:p>
            <a:endParaRPr lang="en-PK"/>
          </a:p>
        </p:txBody>
      </p:sp>
      <p:sp>
        <p:nvSpPr>
          <p:cNvPr id="6" name="Text 3"/>
          <p:cNvSpPr/>
          <p:nvPr/>
        </p:nvSpPr>
        <p:spPr>
          <a:xfrm>
            <a:off x="6259532" y="3450908"/>
            <a:ext cx="260390" cy="325517"/>
          </a:xfrm>
          <a:prstGeom prst="rect">
            <a:avLst/>
          </a:prstGeom>
          <a:noFill/>
          <a:ln/>
        </p:spPr>
        <p:txBody>
          <a:bodyPr wrap="none" lIns="0" tIns="0" rIns="0" bIns="0" rtlCol="0" anchor="t"/>
          <a:lstStyle/>
          <a:p>
            <a:pPr marL="0" indent="0" algn="ctr">
              <a:lnSpc>
                <a:spcPts val="2050"/>
              </a:lnSpc>
              <a:buNone/>
            </a:pPr>
            <a:r>
              <a:rPr lang="en-US" sz="2050" b="1" dirty="0">
                <a:solidFill>
                  <a:srgbClr val="D7D4CC"/>
                </a:solidFill>
                <a:latin typeface="Comfortaa Bold" pitchFamily="34" charset="0"/>
                <a:ea typeface="Comfortaa Bold" pitchFamily="34" charset="-122"/>
                <a:cs typeface="Comfortaa Bold" pitchFamily="34" charset="-120"/>
              </a:rPr>
              <a:t>1</a:t>
            </a:r>
            <a:endParaRPr lang="en-US" sz="2050" dirty="0"/>
          </a:p>
        </p:txBody>
      </p:sp>
      <p:sp>
        <p:nvSpPr>
          <p:cNvPr id="7" name="Text 4"/>
          <p:cNvSpPr/>
          <p:nvPr/>
        </p:nvSpPr>
        <p:spPr>
          <a:xfrm>
            <a:off x="6804779" y="3461028"/>
            <a:ext cx="2911316" cy="271224"/>
          </a:xfrm>
          <a:prstGeom prst="rect">
            <a:avLst/>
          </a:prstGeom>
          <a:noFill/>
          <a:ln/>
        </p:spPr>
        <p:txBody>
          <a:bodyPr wrap="none" lIns="0" tIns="0" rIns="0" bIns="0" rtlCol="0" anchor="t"/>
          <a:lstStyle/>
          <a:p>
            <a:pPr marL="0" indent="0" algn="l">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Create GitHub Repository</a:t>
            </a:r>
            <a:endParaRPr lang="en-US" sz="1700" dirty="0"/>
          </a:p>
        </p:txBody>
      </p:sp>
      <p:sp>
        <p:nvSpPr>
          <p:cNvPr id="8" name="Text 5"/>
          <p:cNvSpPr/>
          <p:nvPr/>
        </p:nvSpPr>
        <p:spPr>
          <a:xfrm>
            <a:off x="6804779" y="3849410"/>
            <a:ext cx="7141964" cy="312539"/>
          </a:xfrm>
          <a:prstGeom prst="rect">
            <a:avLst/>
          </a:prstGeom>
          <a:noFill/>
          <a:ln/>
        </p:spPr>
        <p:txBody>
          <a:bodyPr wrap="none" lIns="0" tIns="0" rIns="0" bIns="0" rtlCol="0" anchor="t"/>
          <a:lstStyle/>
          <a:p>
            <a:pPr marL="0" indent="0" algn="l">
              <a:lnSpc>
                <a:spcPts val="2450"/>
              </a:lnSpc>
              <a:buNone/>
            </a:pPr>
            <a:r>
              <a:rPr lang="en-US" sz="1500" dirty="0">
                <a:solidFill>
                  <a:srgbClr val="D7D4CC"/>
                </a:solidFill>
                <a:latin typeface="Raleway Medium" pitchFamily="34" charset="0"/>
                <a:ea typeface="Raleway Medium" pitchFamily="34" charset="-122"/>
                <a:cs typeface="Raleway Medium" pitchFamily="34" charset="-120"/>
              </a:rPr>
              <a:t>Set up a new repository on GitHub's website</a:t>
            </a:r>
            <a:endParaRPr lang="en-US" sz="1500" dirty="0"/>
          </a:p>
        </p:txBody>
      </p:sp>
      <p:sp>
        <p:nvSpPr>
          <p:cNvPr id="9" name="Shape 6"/>
          <p:cNvSpPr/>
          <p:nvPr/>
        </p:nvSpPr>
        <p:spPr>
          <a:xfrm>
            <a:off x="6170057" y="4552593"/>
            <a:ext cx="439460" cy="439460"/>
          </a:xfrm>
          <a:prstGeom prst="roundRect">
            <a:avLst>
              <a:gd name="adj" fmla="val 66677"/>
            </a:avLst>
          </a:prstGeom>
          <a:solidFill>
            <a:srgbClr val="46464A"/>
          </a:solidFill>
          <a:ln/>
        </p:spPr>
        <p:txBody>
          <a:bodyPr/>
          <a:lstStyle/>
          <a:p>
            <a:endParaRPr lang="en-PK"/>
          </a:p>
        </p:txBody>
      </p:sp>
      <p:sp>
        <p:nvSpPr>
          <p:cNvPr id="10" name="Text 7"/>
          <p:cNvSpPr/>
          <p:nvPr/>
        </p:nvSpPr>
        <p:spPr>
          <a:xfrm>
            <a:off x="6259532" y="4609505"/>
            <a:ext cx="260390" cy="325517"/>
          </a:xfrm>
          <a:prstGeom prst="rect">
            <a:avLst/>
          </a:prstGeom>
          <a:noFill/>
          <a:ln/>
        </p:spPr>
        <p:txBody>
          <a:bodyPr wrap="none" lIns="0" tIns="0" rIns="0" bIns="0" rtlCol="0" anchor="t"/>
          <a:lstStyle/>
          <a:p>
            <a:pPr marL="0" indent="0" algn="ctr">
              <a:lnSpc>
                <a:spcPts val="2050"/>
              </a:lnSpc>
              <a:buNone/>
            </a:pPr>
            <a:r>
              <a:rPr lang="en-US" sz="2050" b="1" dirty="0">
                <a:solidFill>
                  <a:srgbClr val="D7D4CC"/>
                </a:solidFill>
                <a:latin typeface="Comfortaa Bold" pitchFamily="34" charset="0"/>
                <a:ea typeface="Comfortaa Bold" pitchFamily="34" charset="-122"/>
                <a:cs typeface="Comfortaa Bold" pitchFamily="34" charset="-120"/>
              </a:rPr>
              <a:t>2</a:t>
            </a:r>
            <a:endParaRPr lang="en-US" sz="2050" dirty="0"/>
          </a:p>
        </p:txBody>
      </p:sp>
      <p:sp>
        <p:nvSpPr>
          <p:cNvPr id="11" name="Text 8"/>
          <p:cNvSpPr/>
          <p:nvPr/>
        </p:nvSpPr>
        <p:spPr>
          <a:xfrm>
            <a:off x="6804779" y="4619625"/>
            <a:ext cx="2440781" cy="271224"/>
          </a:xfrm>
          <a:prstGeom prst="rect">
            <a:avLst/>
          </a:prstGeom>
          <a:noFill/>
          <a:ln/>
        </p:spPr>
        <p:txBody>
          <a:bodyPr wrap="none" lIns="0" tIns="0" rIns="0" bIns="0" rtlCol="0" anchor="t"/>
          <a:lstStyle/>
          <a:p>
            <a:pPr marL="0" indent="0" algn="l">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Link Local Repository</a:t>
            </a:r>
            <a:endParaRPr lang="en-US" sz="1700" dirty="0"/>
          </a:p>
        </p:txBody>
      </p:sp>
      <p:sp>
        <p:nvSpPr>
          <p:cNvPr id="12" name="Text 9"/>
          <p:cNvSpPr/>
          <p:nvPr/>
        </p:nvSpPr>
        <p:spPr>
          <a:xfrm>
            <a:off x="6804779" y="5008007"/>
            <a:ext cx="7141964" cy="327779"/>
          </a:xfrm>
          <a:prstGeom prst="rect">
            <a:avLst/>
          </a:prstGeom>
          <a:noFill/>
          <a:ln/>
        </p:spPr>
        <p:txBody>
          <a:bodyPr wrap="none" lIns="0" tIns="0" rIns="0" bIns="0" rtlCol="0" anchor="t"/>
          <a:lstStyle/>
          <a:p>
            <a:pPr marL="0" indent="0" algn="l">
              <a:lnSpc>
                <a:spcPts val="2450"/>
              </a:lnSpc>
              <a:buNone/>
            </a:pPr>
            <a:r>
              <a:rPr lang="en-US" sz="1500" dirty="0">
                <a:solidFill>
                  <a:srgbClr val="D7D4CC"/>
                </a:solidFill>
                <a:highlight>
                  <a:srgbClr val="343438"/>
                </a:highlight>
                <a:latin typeface="Consolas" pitchFamily="34" charset="0"/>
                <a:ea typeface="Consolas" pitchFamily="34" charset="-122"/>
                <a:cs typeface="Consolas" pitchFamily="34" charset="-120"/>
              </a:rPr>
              <a:t>git remote add origin [GitHub-URL]</a:t>
            </a:r>
            <a:endParaRPr lang="en-US" sz="1500" dirty="0"/>
          </a:p>
        </p:txBody>
      </p:sp>
      <p:sp>
        <p:nvSpPr>
          <p:cNvPr id="13" name="Shape 10"/>
          <p:cNvSpPr/>
          <p:nvPr/>
        </p:nvSpPr>
        <p:spPr>
          <a:xfrm>
            <a:off x="6170057" y="5726430"/>
            <a:ext cx="439460" cy="439460"/>
          </a:xfrm>
          <a:prstGeom prst="roundRect">
            <a:avLst>
              <a:gd name="adj" fmla="val 66677"/>
            </a:avLst>
          </a:prstGeom>
          <a:solidFill>
            <a:srgbClr val="46464A"/>
          </a:solidFill>
          <a:ln/>
        </p:spPr>
        <p:txBody>
          <a:bodyPr/>
          <a:lstStyle/>
          <a:p>
            <a:endParaRPr lang="en-PK"/>
          </a:p>
        </p:txBody>
      </p:sp>
      <p:sp>
        <p:nvSpPr>
          <p:cNvPr id="14" name="Text 11"/>
          <p:cNvSpPr/>
          <p:nvPr/>
        </p:nvSpPr>
        <p:spPr>
          <a:xfrm>
            <a:off x="6259532" y="5783342"/>
            <a:ext cx="260390" cy="325517"/>
          </a:xfrm>
          <a:prstGeom prst="rect">
            <a:avLst/>
          </a:prstGeom>
          <a:noFill/>
          <a:ln/>
        </p:spPr>
        <p:txBody>
          <a:bodyPr wrap="none" lIns="0" tIns="0" rIns="0" bIns="0" rtlCol="0" anchor="t"/>
          <a:lstStyle/>
          <a:p>
            <a:pPr marL="0" indent="0" algn="ctr">
              <a:lnSpc>
                <a:spcPts val="2050"/>
              </a:lnSpc>
              <a:buNone/>
            </a:pPr>
            <a:r>
              <a:rPr lang="en-US" sz="2050" b="1" dirty="0">
                <a:solidFill>
                  <a:srgbClr val="D7D4CC"/>
                </a:solidFill>
                <a:latin typeface="Comfortaa Bold" pitchFamily="34" charset="0"/>
                <a:ea typeface="Comfortaa Bold" pitchFamily="34" charset="-122"/>
                <a:cs typeface="Comfortaa Bold" pitchFamily="34" charset="-120"/>
              </a:rPr>
              <a:t>3</a:t>
            </a:r>
            <a:endParaRPr lang="en-US" sz="2050" dirty="0"/>
          </a:p>
        </p:txBody>
      </p:sp>
      <p:sp>
        <p:nvSpPr>
          <p:cNvPr id="15" name="Text 12"/>
          <p:cNvSpPr/>
          <p:nvPr/>
        </p:nvSpPr>
        <p:spPr>
          <a:xfrm>
            <a:off x="6804779" y="5793462"/>
            <a:ext cx="2170390" cy="271224"/>
          </a:xfrm>
          <a:prstGeom prst="rect">
            <a:avLst/>
          </a:prstGeom>
          <a:noFill/>
          <a:ln/>
        </p:spPr>
        <p:txBody>
          <a:bodyPr wrap="none" lIns="0" tIns="0" rIns="0" bIns="0" rtlCol="0" anchor="t"/>
          <a:lstStyle/>
          <a:p>
            <a:pPr marL="0" indent="0" algn="l">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Push Your Code</a:t>
            </a:r>
            <a:endParaRPr lang="en-US" sz="1700" dirty="0"/>
          </a:p>
        </p:txBody>
      </p:sp>
      <p:sp>
        <p:nvSpPr>
          <p:cNvPr id="16" name="Text 13"/>
          <p:cNvSpPr/>
          <p:nvPr/>
        </p:nvSpPr>
        <p:spPr>
          <a:xfrm>
            <a:off x="6804779" y="6181844"/>
            <a:ext cx="7141964" cy="327779"/>
          </a:xfrm>
          <a:prstGeom prst="rect">
            <a:avLst/>
          </a:prstGeom>
          <a:noFill/>
          <a:ln/>
        </p:spPr>
        <p:txBody>
          <a:bodyPr wrap="none" lIns="0" tIns="0" rIns="0" bIns="0" rtlCol="0" anchor="t"/>
          <a:lstStyle/>
          <a:p>
            <a:pPr marL="0" indent="0" algn="l">
              <a:lnSpc>
                <a:spcPts val="2450"/>
              </a:lnSpc>
              <a:buNone/>
            </a:pPr>
            <a:r>
              <a:rPr lang="en-US" sz="1500" dirty="0">
                <a:solidFill>
                  <a:srgbClr val="D7D4CC"/>
                </a:solidFill>
                <a:highlight>
                  <a:srgbClr val="343438"/>
                </a:highlight>
                <a:latin typeface="Consolas" pitchFamily="34" charset="0"/>
                <a:ea typeface="Consolas" pitchFamily="34" charset="-122"/>
                <a:cs typeface="Consolas" pitchFamily="34" charset="-120"/>
              </a:rPr>
              <a:t>git push -u origin main</a:t>
            </a:r>
            <a:endParaRPr lang="en-US" sz="1500" dirty="0"/>
          </a:p>
        </p:txBody>
      </p:sp>
      <p:sp>
        <p:nvSpPr>
          <p:cNvPr id="17" name="Shape 14"/>
          <p:cNvSpPr/>
          <p:nvPr/>
        </p:nvSpPr>
        <p:spPr>
          <a:xfrm>
            <a:off x="6170057" y="6900267"/>
            <a:ext cx="439460" cy="439460"/>
          </a:xfrm>
          <a:prstGeom prst="roundRect">
            <a:avLst>
              <a:gd name="adj" fmla="val 66677"/>
            </a:avLst>
          </a:prstGeom>
          <a:solidFill>
            <a:srgbClr val="46464A"/>
          </a:solidFill>
          <a:ln/>
        </p:spPr>
        <p:txBody>
          <a:bodyPr/>
          <a:lstStyle/>
          <a:p>
            <a:endParaRPr lang="en-PK"/>
          </a:p>
        </p:txBody>
      </p:sp>
      <p:sp>
        <p:nvSpPr>
          <p:cNvPr id="18" name="Text 15"/>
          <p:cNvSpPr/>
          <p:nvPr/>
        </p:nvSpPr>
        <p:spPr>
          <a:xfrm>
            <a:off x="6259532" y="6957179"/>
            <a:ext cx="260390" cy="325517"/>
          </a:xfrm>
          <a:prstGeom prst="rect">
            <a:avLst/>
          </a:prstGeom>
          <a:noFill/>
          <a:ln/>
        </p:spPr>
        <p:txBody>
          <a:bodyPr wrap="none" lIns="0" tIns="0" rIns="0" bIns="0" rtlCol="0" anchor="t"/>
          <a:lstStyle/>
          <a:p>
            <a:pPr marL="0" indent="0" algn="ctr">
              <a:lnSpc>
                <a:spcPts val="2050"/>
              </a:lnSpc>
              <a:buNone/>
            </a:pPr>
            <a:r>
              <a:rPr lang="en-US" sz="2050" b="1" dirty="0">
                <a:solidFill>
                  <a:srgbClr val="D7D4CC"/>
                </a:solidFill>
                <a:latin typeface="Comfortaa Bold" pitchFamily="34" charset="0"/>
                <a:ea typeface="Comfortaa Bold" pitchFamily="34" charset="-122"/>
                <a:cs typeface="Comfortaa Bold" pitchFamily="34" charset="-120"/>
              </a:rPr>
              <a:t>4</a:t>
            </a:r>
            <a:endParaRPr lang="en-US" sz="2050" dirty="0"/>
          </a:p>
        </p:txBody>
      </p:sp>
      <p:sp>
        <p:nvSpPr>
          <p:cNvPr id="19" name="Text 16"/>
          <p:cNvSpPr/>
          <p:nvPr/>
        </p:nvSpPr>
        <p:spPr>
          <a:xfrm>
            <a:off x="6804779" y="6967299"/>
            <a:ext cx="2170390" cy="271224"/>
          </a:xfrm>
          <a:prstGeom prst="rect">
            <a:avLst/>
          </a:prstGeom>
          <a:noFill/>
          <a:ln/>
        </p:spPr>
        <p:txBody>
          <a:bodyPr wrap="none" lIns="0" tIns="0" rIns="0" bIns="0" rtlCol="0" anchor="t"/>
          <a:lstStyle/>
          <a:p>
            <a:pPr marL="0" indent="0" algn="l">
              <a:lnSpc>
                <a:spcPts val="2100"/>
              </a:lnSpc>
              <a:buNone/>
            </a:pPr>
            <a:r>
              <a:rPr lang="en-US" sz="1700" b="1" dirty="0">
                <a:solidFill>
                  <a:srgbClr val="D7D4CC"/>
                </a:solidFill>
                <a:latin typeface="Comfortaa Bold" pitchFamily="34" charset="0"/>
                <a:ea typeface="Comfortaa Bold" pitchFamily="34" charset="-122"/>
                <a:cs typeface="Comfortaa Bold" pitchFamily="34" charset="-120"/>
              </a:rPr>
              <a:t>Pull Updates Later</a:t>
            </a:r>
            <a:endParaRPr lang="en-US" sz="1700" dirty="0"/>
          </a:p>
        </p:txBody>
      </p:sp>
      <p:sp>
        <p:nvSpPr>
          <p:cNvPr id="20" name="Text 17"/>
          <p:cNvSpPr/>
          <p:nvPr/>
        </p:nvSpPr>
        <p:spPr>
          <a:xfrm>
            <a:off x="6804779" y="7355681"/>
            <a:ext cx="7141964" cy="327779"/>
          </a:xfrm>
          <a:prstGeom prst="rect">
            <a:avLst/>
          </a:prstGeom>
          <a:noFill/>
          <a:ln/>
        </p:spPr>
        <p:txBody>
          <a:bodyPr wrap="none" lIns="0" tIns="0" rIns="0" bIns="0" rtlCol="0" anchor="t"/>
          <a:lstStyle/>
          <a:p>
            <a:pPr marL="0" indent="0" algn="l">
              <a:lnSpc>
                <a:spcPts val="2450"/>
              </a:lnSpc>
              <a:buNone/>
            </a:pPr>
            <a:r>
              <a:rPr lang="en-US" sz="1500" dirty="0">
                <a:solidFill>
                  <a:srgbClr val="D7D4CC"/>
                </a:solidFill>
                <a:highlight>
                  <a:srgbClr val="343438"/>
                </a:highlight>
                <a:latin typeface="Consolas" pitchFamily="34" charset="0"/>
                <a:ea typeface="Consolas" pitchFamily="34" charset="-122"/>
                <a:cs typeface="Consolas" pitchFamily="34" charset="-120"/>
              </a:rPr>
              <a:t>git pull origin main</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09613" y="734735"/>
            <a:ext cx="9616678" cy="563166"/>
          </a:xfrm>
          <a:prstGeom prst="rect">
            <a:avLst/>
          </a:prstGeom>
          <a:noFill/>
          <a:ln/>
        </p:spPr>
        <p:txBody>
          <a:bodyPr wrap="none" lIns="0" tIns="0" rIns="0" bIns="0" rtlCol="0" anchor="t"/>
          <a:lstStyle/>
          <a:p>
            <a:pPr marL="0" indent="0" algn="l">
              <a:lnSpc>
                <a:spcPts val="4400"/>
              </a:lnSpc>
              <a:buNone/>
            </a:pPr>
            <a:r>
              <a:rPr lang="en-US" sz="3500" b="1" dirty="0">
                <a:solidFill>
                  <a:srgbClr val="FFE14D"/>
                </a:solidFill>
                <a:latin typeface="Comfortaa Bold" pitchFamily="34" charset="0"/>
                <a:ea typeface="Comfortaa Bold" pitchFamily="34" charset="-122"/>
                <a:cs typeface="Comfortaa Bold" pitchFamily="34" charset="-120"/>
              </a:rPr>
              <a:t>Best Practices for Professional Git Usage</a:t>
            </a:r>
            <a:endParaRPr lang="en-US" sz="3500" dirty="0"/>
          </a:p>
        </p:txBody>
      </p:sp>
      <p:sp>
        <p:nvSpPr>
          <p:cNvPr id="3" name="Text 1"/>
          <p:cNvSpPr/>
          <p:nvPr/>
        </p:nvSpPr>
        <p:spPr>
          <a:xfrm>
            <a:off x="709613" y="1703427"/>
            <a:ext cx="13211175"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Follow these essential practices to maintain clean, understandable, and conflict-free projects — especially crucial when working in teams. Consistent habits prevent chaos, improve collaboration, and build professional reputation within development communities.</a:t>
            </a:r>
            <a:endParaRPr lang="en-US" sz="1550" dirty="0"/>
          </a:p>
        </p:txBody>
      </p:sp>
      <p:sp>
        <p:nvSpPr>
          <p:cNvPr id="4" name="Shape 2"/>
          <p:cNvSpPr/>
          <p:nvPr/>
        </p:nvSpPr>
        <p:spPr>
          <a:xfrm>
            <a:off x="709613" y="2580084"/>
            <a:ext cx="6504146"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5" name="Shape 3"/>
          <p:cNvSpPr/>
          <p:nvPr/>
        </p:nvSpPr>
        <p:spPr>
          <a:xfrm>
            <a:off x="686753" y="2580084"/>
            <a:ext cx="91440" cy="1503045"/>
          </a:xfrm>
          <a:prstGeom prst="roundRect">
            <a:avLst>
              <a:gd name="adj" fmla="val 332618"/>
            </a:avLst>
          </a:prstGeom>
          <a:solidFill>
            <a:srgbClr val="FFE14D"/>
          </a:solidFill>
          <a:ln/>
        </p:spPr>
        <p:txBody>
          <a:bodyPr/>
          <a:lstStyle/>
          <a:p>
            <a:endParaRPr lang="en-PK"/>
          </a:p>
        </p:txBody>
      </p:sp>
      <p:sp>
        <p:nvSpPr>
          <p:cNvPr id="6" name="Text 4"/>
          <p:cNvSpPr/>
          <p:nvPr/>
        </p:nvSpPr>
        <p:spPr>
          <a:xfrm>
            <a:off x="1003816" y="2805708"/>
            <a:ext cx="2252901"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Commit Often</a:t>
            </a:r>
            <a:endParaRPr lang="en-US" sz="1750" dirty="0"/>
          </a:p>
        </p:txBody>
      </p:sp>
      <p:sp>
        <p:nvSpPr>
          <p:cNvPr id="7" name="Text 5"/>
          <p:cNvSpPr/>
          <p:nvPr/>
        </p:nvSpPr>
        <p:spPr>
          <a:xfrm>
            <a:off x="1003816" y="3208853"/>
            <a:ext cx="5984319" cy="324326"/>
          </a:xfrm>
          <a:prstGeom prst="rect">
            <a:avLst/>
          </a:prstGeom>
          <a:noFill/>
          <a:ln/>
        </p:spPr>
        <p:txBody>
          <a:bodyPr wrap="non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Save progress frequently with logical, bite-sized commits</a:t>
            </a:r>
            <a:endParaRPr lang="en-US" sz="1550" dirty="0"/>
          </a:p>
        </p:txBody>
      </p:sp>
      <p:sp>
        <p:nvSpPr>
          <p:cNvPr id="8" name="Shape 6"/>
          <p:cNvSpPr/>
          <p:nvPr/>
        </p:nvSpPr>
        <p:spPr>
          <a:xfrm>
            <a:off x="7416522" y="2580084"/>
            <a:ext cx="6504265"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9" name="Shape 7"/>
          <p:cNvSpPr/>
          <p:nvPr/>
        </p:nvSpPr>
        <p:spPr>
          <a:xfrm>
            <a:off x="7393662" y="2580084"/>
            <a:ext cx="91440" cy="1503045"/>
          </a:xfrm>
          <a:prstGeom prst="roundRect">
            <a:avLst>
              <a:gd name="adj" fmla="val 332618"/>
            </a:avLst>
          </a:prstGeom>
          <a:solidFill>
            <a:srgbClr val="FFE14D"/>
          </a:solidFill>
          <a:ln/>
        </p:spPr>
        <p:txBody>
          <a:bodyPr/>
          <a:lstStyle/>
          <a:p>
            <a:endParaRPr lang="en-PK"/>
          </a:p>
        </p:txBody>
      </p:sp>
      <p:sp>
        <p:nvSpPr>
          <p:cNvPr id="10" name="Text 8"/>
          <p:cNvSpPr/>
          <p:nvPr/>
        </p:nvSpPr>
        <p:spPr>
          <a:xfrm>
            <a:off x="7710726" y="2805708"/>
            <a:ext cx="2834402"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Clear Commit Messages</a:t>
            </a:r>
            <a:endParaRPr lang="en-US" sz="1750" dirty="0"/>
          </a:p>
        </p:txBody>
      </p:sp>
      <p:sp>
        <p:nvSpPr>
          <p:cNvPr id="11" name="Text 9"/>
          <p:cNvSpPr/>
          <p:nvPr/>
        </p:nvSpPr>
        <p:spPr>
          <a:xfrm>
            <a:off x="7710726" y="3208853"/>
            <a:ext cx="5984438"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Write descriptive messages like "Added data cleaning script" not "fixed stuff"</a:t>
            </a:r>
            <a:endParaRPr lang="en-US" sz="1550" dirty="0"/>
          </a:p>
        </p:txBody>
      </p:sp>
      <p:sp>
        <p:nvSpPr>
          <p:cNvPr id="12" name="Shape 10"/>
          <p:cNvSpPr/>
          <p:nvPr/>
        </p:nvSpPr>
        <p:spPr>
          <a:xfrm>
            <a:off x="709613" y="4285893"/>
            <a:ext cx="6504146"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13" name="Shape 11"/>
          <p:cNvSpPr/>
          <p:nvPr/>
        </p:nvSpPr>
        <p:spPr>
          <a:xfrm>
            <a:off x="686753" y="4285893"/>
            <a:ext cx="91440" cy="1503045"/>
          </a:xfrm>
          <a:prstGeom prst="roundRect">
            <a:avLst>
              <a:gd name="adj" fmla="val 332618"/>
            </a:avLst>
          </a:prstGeom>
          <a:solidFill>
            <a:srgbClr val="FFE14D"/>
          </a:solidFill>
          <a:ln/>
        </p:spPr>
        <p:txBody>
          <a:bodyPr/>
          <a:lstStyle/>
          <a:p>
            <a:endParaRPr lang="en-PK"/>
          </a:p>
        </p:txBody>
      </p:sp>
      <p:sp>
        <p:nvSpPr>
          <p:cNvPr id="14" name="Text 12"/>
          <p:cNvSpPr/>
          <p:nvPr/>
        </p:nvSpPr>
        <p:spPr>
          <a:xfrm>
            <a:off x="1003816" y="4511516"/>
            <a:ext cx="2478286"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Use Branches Always</a:t>
            </a:r>
            <a:endParaRPr lang="en-US" sz="1750" dirty="0"/>
          </a:p>
        </p:txBody>
      </p:sp>
      <p:sp>
        <p:nvSpPr>
          <p:cNvPr id="15" name="Text 13"/>
          <p:cNvSpPr/>
          <p:nvPr/>
        </p:nvSpPr>
        <p:spPr>
          <a:xfrm>
            <a:off x="1003816" y="4914662"/>
            <a:ext cx="5984319"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Never commit directly to main; always work on feature branches</a:t>
            </a:r>
            <a:endParaRPr lang="en-US" sz="1550" dirty="0"/>
          </a:p>
        </p:txBody>
      </p:sp>
      <p:sp>
        <p:nvSpPr>
          <p:cNvPr id="16" name="Shape 14"/>
          <p:cNvSpPr/>
          <p:nvPr/>
        </p:nvSpPr>
        <p:spPr>
          <a:xfrm>
            <a:off x="7416522" y="4285893"/>
            <a:ext cx="6504265"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17" name="Shape 15"/>
          <p:cNvSpPr/>
          <p:nvPr/>
        </p:nvSpPr>
        <p:spPr>
          <a:xfrm>
            <a:off x="7393662" y="4285893"/>
            <a:ext cx="91440" cy="1503045"/>
          </a:xfrm>
          <a:prstGeom prst="roundRect">
            <a:avLst>
              <a:gd name="adj" fmla="val 332618"/>
            </a:avLst>
          </a:prstGeom>
          <a:solidFill>
            <a:srgbClr val="FFE14D"/>
          </a:solidFill>
          <a:ln/>
        </p:spPr>
        <p:txBody>
          <a:bodyPr/>
          <a:lstStyle/>
          <a:p>
            <a:endParaRPr lang="en-PK"/>
          </a:p>
        </p:txBody>
      </p:sp>
      <p:sp>
        <p:nvSpPr>
          <p:cNvPr id="18" name="Text 16"/>
          <p:cNvSpPr/>
          <p:nvPr/>
        </p:nvSpPr>
        <p:spPr>
          <a:xfrm>
            <a:off x="7710726" y="4511516"/>
            <a:ext cx="2277189"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Pull Before Pushing</a:t>
            </a:r>
            <a:endParaRPr lang="en-US" sz="1750" dirty="0"/>
          </a:p>
        </p:txBody>
      </p:sp>
      <p:sp>
        <p:nvSpPr>
          <p:cNvPr id="19" name="Text 17"/>
          <p:cNvSpPr/>
          <p:nvPr/>
        </p:nvSpPr>
        <p:spPr>
          <a:xfrm>
            <a:off x="7710726" y="4914662"/>
            <a:ext cx="5984438"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Always fetch latest changes before adding yours to avoid conflicts</a:t>
            </a:r>
            <a:endParaRPr lang="en-US" sz="1550" dirty="0"/>
          </a:p>
        </p:txBody>
      </p:sp>
      <p:sp>
        <p:nvSpPr>
          <p:cNvPr id="20" name="Shape 18"/>
          <p:cNvSpPr/>
          <p:nvPr/>
        </p:nvSpPr>
        <p:spPr>
          <a:xfrm>
            <a:off x="709613" y="5991701"/>
            <a:ext cx="6504146"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21" name="Shape 19"/>
          <p:cNvSpPr/>
          <p:nvPr/>
        </p:nvSpPr>
        <p:spPr>
          <a:xfrm>
            <a:off x="686753" y="5991701"/>
            <a:ext cx="91440" cy="1503045"/>
          </a:xfrm>
          <a:prstGeom prst="roundRect">
            <a:avLst>
              <a:gd name="adj" fmla="val 332618"/>
            </a:avLst>
          </a:prstGeom>
          <a:solidFill>
            <a:srgbClr val="FFE14D"/>
          </a:solidFill>
          <a:ln/>
        </p:spPr>
        <p:txBody>
          <a:bodyPr/>
          <a:lstStyle/>
          <a:p>
            <a:endParaRPr lang="en-PK"/>
          </a:p>
        </p:txBody>
      </p:sp>
      <p:sp>
        <p:nvSpPr>
          <p:cNvPr id="22" name="Text 20"/>
          <p:cNvSpPr/>
          <p:nvPr/>
        </p:nvSpPr>
        <p:spPr>
          <a:xfrm>
            <a:off x="1003816" y="6217325"/>
            <a:ext cx="2252901"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Use .gitignore</a:t>
            </a:r>
            <a:endParaRPr lang="en-US" sz="1750" dirty="0"/>
          </a:p>
        </p:txBody>
      </p:sp>
      <p:sp>
        <p:nvSpPr>
          <p:cNvPr id="23" name="Text 21"/>
          <p:cNvSpPr/>
          <p:nvPr/>
        </p:nvSpPr>
        <p:spPr>
          <a:xfrm>
            <a:off x="1003816" y="6620470"/>
            <a:ext cx="5984319"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Prevent uploading datasets, credentials, or system files unnecessarily</a:t>
            </a:r>
            <a:endParaRPr lang="en-US" sz="1550" dirty="0"/>
          </a:p>
        </p:txBody>
      </p:sp>
      <p:sp>
        <p:nvSpPr>
          <p:cNvPr id="24" name="Shape 22"/>
          <p:cNvSpPr/>
          <p:nvPr/>
        </p:nvSpPr>
        <p:spPr>
          <a:xfrm>
            <a:off x="7416522" y="5991701"/>
            <a:ext cx="6504265" cy="1503045"/>
          </a:xfrm>
          <a:prstGeom prst="roundRect">
            <a:avLst>
              <a:gd name="adj" fmla="val 7300"/>
            </a:avLst>
          </a:prstGeom>
          <a:solidFill>
            <a:srgbClr val="27272B"/>
          </a:solidFill>
          <a:ln w="22860">
            <a:solidFill>
              <a:srgbClr val="5F5F63"/>
            </a:solidFill>
            <a:prstDash val="solid"/>
          </a:ln>
        </p:spPr>
        <p:txBody>
          <a:bodyPr/>
          <a:lstStyle/>
          <a:p>
            <a:endParaRPr lang="en-PK"/>
          </a:p>
        </p:txBody>
      </p:sp>
      <p:sp>
        <p:nvSpPr>
          <p:cNvPr id="25" name="Shape 23"/>
          <p:cNvSpPr/>
          <p:nvPr/>
        </p:nvSpPr>
        <p:spPr>
          <a:xfrm>
            <a:off x="7393662" y="5991701"/>
            <a:ext cx="91440" cy="1503045"/>
          </a:xfrm>
          <a:prstGeom prst="roundRect">
            <a:avLst>
              <a:gd name="adj" fmla="val 332618"/>
            </a:avLst>
          </a:prstGeom>
          <a:solidFill>
            <a:srgbClr val="FFE14D"/>
          </a:solidFill>
          <a:ln/>
        </p:spPr>
        <p:txBody>
          <a:bodyPr/>
          <a:lstStyle/>
          <a:p>
            <a:endParaRPr lang="en-PK"/>
          </a:p>
        </p:txBody>
      </p:sp>
      <p:sp>
        <p:nvSpPr>
          <p:cNvPr id="26" name="Text 24"/>
          <p:cNvSpPr/>
          <p:nvPr/>
        </p:nvSpPr>
        <p:spPr>
          <a:xfrm>
            <a:off x="7710726" y="6217325"/>
            <a:ext cx="2873216" cy="281583"/>
          </a:xfrm>
          <a:prstGeom prst="rect">
            <a:avLst/>
          </a:prstGeom>
          <a:noFill/>
          <a:ln/>
        </p:spPr>
        <p:txBody>
          <a:bodyPr wrap="none" lIns="0" tIns="0" rIns="0" bIns="0" rtlCol="0" anchor="t"/>
          <a:lstStyle/>
          <a:p>
            <a:pPr marL="0" indent="0" algn="l">
              <a:lnSpc>
                <a:spcPts val="2200"/>
              </a:lnSpc>
              <a:buNone/>
            </a:pPr>
            <a:r>
              <a:rPr lang="en-US" sz="1750" b="1" dirty="0">
                <a:solidFill>
                  <a:srgbClr val="D7D4CC"/>
                </a:solidFill>
                <a:latin typeface="Comfortaa Bold" pitchFamily="34" charset="0"/>
                <a:ea typeface="Comfortaa Bold" pitchFamily="34" charset="-122"/>
                <a:cs typeface="Comfortaa Bold" pitchFamily="34" charset="-120"/>
              </a:rPr>
              <a:t>Collaborate Respectfully</a:t>
            </a:r>
            <a:endParaRPr lang="en-US" sz="1750" dirty="0"/>
          </a:p>
        </p:txBody>
      </p:sp>
      <p:sp>
        <p:nvSpPr>
          <p:cNvPr id="27" name="Text 25"/>
          <p:cNvSpPr/>
          <p:nvPr/>
        </p:nvSpPr>
        <p:spPr>
          <a:xfrm>
            <a:off x="7710726" y="6620470"/>
            <a:ext cx="5984438" cy="648653"/>
          </a:xfrm>
          <a:prstGeom prst="rect">
            <a:avLst/>
          </a:prstGeom>
          <a:noFill/>
          <a:ln/>
        </p:spPr>
        <p:txBody>
          <a:bodyPr wrap="square" lIns="0" tIns="0" rIns="0" bIns="0" rtlCol="0" anchor="t"/>
          <a:lstStyle/>
          <a:p>
            <a:pPr marL="0" indent="0" algn="l">
              <a:lnSpc>
                <a:spcPts val="2550"/>
              </a:lnSpc>
              <a:buNone/>
            </a:pPr>
            <a:r>
              <a:rPr lang="en-US" sz="1550" dirty="0">
                <a:solidFill>
                  <a:srgbClr val="D7D4CC"/>
                </a:solidFill>
                <a:latin typeface="Raleway Medium" pitchFamily="34" charset="0"/>
                <a:ea typeface="Raleway Medium" pitchFamily="34" charset="-122"/>
                <a:cs typeface="Raleway Medium" pitchFamily="34" charset="-120"/>
              </a:rPr>
              <a:t>Review code thoughtfully, write constructive comments, use pull requests responsibly</a:t>
            </a:r>
            <a:endParaRPr lang="en-US" sz="1550" dirty="0"/>
          </a:p>
        </p:txBody>
      </p:sp>
    </p:spTree>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1</TotalTime>
  <Words>804</Words>
  <Application>Microsoft Office PowerPoint</Application>
  <PresentationFormat>Custom</PresentationFormat>
  <Paragraphs>110</Paragraphs>
  <Slides>9</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Consolas</vt:lpstr>
      <vt:lpstr>Comfortaa Bold</vt:lpstr>
      <vt:lpstr>Calibri</vt:lpstr>
      <vt:lpstr>Consolas Medium</vt:lpstr>
      <vt:lpstr>Comfortaa Light</vt:lpstr>
      <vt:lpstr>Arial</vt:lpstr>
      <vt:lpstr>Raleway Medium</vt:lpstr>
      <vt:lpstr>Calibri Light</vt:lpstr>
      <vt:lpstr>Office 2013 - 2022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Hafiz Haris Mehmood</cp:lastModifiedBy>
  <cp:revision>2</cp:revision>
  <dcterms:created xsi:type="dcterms:W3CDTF">2025-11-04T17:13:32Z</dcterms:created>
  <dcterms:modified xsi:type="dcterms:W3CDTF">2025-11-04T17:16:27Z</dcterms:modified>
</cp:coreProperties>
</file>